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88" r:id="rId2"/>
    <p:sldId id="298" r:id="rId3"/>
    <p:sldId id="277" r:id="rId4"/>
    <p:sldId id="269" r:id="rId5"/>
    <p:sldId id="256" r:id="rId6"/>
    <p:sldId id="275" r:id="rId7"/>
    <p:sldId id="279" r:id="rId8"/>
    <p:sldId id="297" r:id="rId9"/>
    <p:sldId id="271" r:id="rId10"/>
    <p:sldId id="280" r:id="rId11"/>
    <p:sldId id="281" r:id="rId12"/>
    <p:sldId id="282" r:id="rId13"/>
    <p:sldId id="287" r:id="rId14"/>
    <p:sldId id="261" r:id="rId15"/>
    <p:sldId id="270" r:id="rId16"/>
    <p:sldId id="284" r:id="rId17"/>
    <p:sldId id="283" r:id="rId18"/>
    <p:sldId id="258" r:id="rId19"/>
    <p:sldId id="257" r:id="rId20"/>
    <p:sldId id="293" r:id="rId21"/>
    <p:sldId id="286" r:id="rId22"/>
    <p:sldId id="292" r:id="rId23"/>
    <p:sldId id="263" r:id="rId24"/>
    <p:sldId id="265" r:id="rId25"/>
    <p:sldId id="266" r:id="rId26"/>
    <p:sldId id="264" r:id="rId27"/>
    <p:sldId id="262" r:id="rId28"/>
    <p:sldId id="289" r:id="rId29"/>
    <p:sldId id="291" r:id="rId30"/>
    <p:sldId id="274" r:id="rId31"/>
    <p:sldId id="299" r:id="rId32"/>
    <p:sldId id="290" r:id="rId33"/>
    <p:sldId id="295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3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C161-C463-BA43-9F1B-E6EE2D712C0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F71CA-2388-0841-A81C-76FF14F9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49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93EEE-8ADF-E540-9C32-1D4AEE925F28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87CD9-6C8C-C44D-893F-289DC1533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9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miles north of Truckee</a:t>
            </a:r>
          </a:p>
          <a:p>
            <a:r>
              <a:rPr lang="en-US" dirty="0" smtClean="0"/>
              <a:t>9,000 acres</a:t>
            </a:r>
          </a:p>
          <a:p>
            <a:r>
              <a:rPr lang="en-US" dirty="0" smtClean="0"/>
              <a:t>Designated in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7CD9-6C8C-C44D-893F-289DC1533B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87CD9-6C8C-C44D-893F-289DC1533B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9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BF462D3-1701-8449-AE95-E550A7260633}" type="datetimeFigureOut">
              <a:rPr lang="en-US" smtClean="0"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D744B89-6ADD-BD4C-A0CA-06CF961B8D9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Part I: </a:t>
            </a:r>
            <a:br>
              <a:rPr lang="en-US" sz="4400" dirty="0" smtClean="0"/>
            </a:br>
            <a:r>
              <a:rPr lang="en-US" sz="4400" dirty="0" err="1" smtClean="0"/>
              <a:t>Sagehen</a:t>
            </a:r>
            <a:r>
              <a:rPr lang="en-US" sz="4400" dirty="0" smtClean="0"/>
              <a:t> Forest Project</a:t>
            </a:r>
            <a:endParaRPr lang="en-US" sz="4400" dirty="0"/>
          </a:p>
        </p:txBody>
      </p:sp>
      <p:pic>
        <p:nvPicPr>
          <p:cNvPr id="3" name="Content Placeholder 2" descr="Map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57631"/>
          <a:stretch/>
        </p:blipFill>
        <p:spPr/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1950 UC Berkeley Field Station</a:t>
            </a:r>
          </a:p>
          <a:p>
            <a:r>
              <a:rPr lang="en-US" dirty="0"/>
              <a:t>Tahoe National Forest</a:t>
            </a:r>
          </a:p>
          <a:p>
            <a:r>
              <a:rPr lang="en-US" dirty="0"/>
              <a:t>2005 </a:t>
            </a:r>
            <a:r>
              <a:rPr lang="en-US" dirty="0" err="1"/>
              <a:t>Sagehen</a:t>
            </a:r>
            <a:r>
              <a:rPr lang="en-US" dirty="0"/>
              <a:t> Experimental Forest</a:t>
            </a:r>
          </a:p>
          <a:p>
            <a:r>
              <a:rPr lang="en-US" dirty="0" smtClean="0"/>
              <a:t>Credit: </a:t>
            </a:r>
            <a:r>
              <a:rPr lang="en-US" dirty="0"/>
              <a:t>Jeff Brown, </a:t>
            </a:r>
            <a:r>
              <a:rPr lang="en-US" dirty="0" err="1"/>
              <a:t>Faerthen</a:t>
            </a:r>
            <a:r>
              <a:rPr lang="en-US" dirty="0"/>
              <a:t> Felix, Truckee Ranger </a:t>
            </a:r>
            <a:r>
              <a:rPr lang="en-US" dirty="0" smtClean="0"/>
              <a:t>District</a:t>
            </a:r>
          </a:p>
          <a:p>
            <a:r>
              <a:rPr lang="en-US" sz="1900" dirty="0" err="1" smtClean="0"/>
              <a:t>Sagehenforest.blogspot.com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08040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Bids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Content Placeholder 3" descr="2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2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004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Waiting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Content Placeholder 3" descr="2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r="2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606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Waiting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Content Placeholder 3" descr="2015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2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30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09569" y="668462"/>
            <a:ext cx="5724862" cy="3877078"/>
          </a:xfrm>
        </p:spPr>
        <p:txBody>
          <a:bodyPr anchor="ctr">
            <a:noAutofit/>
          </a:bodyPr>
          <a:lstStyle/>
          <a:p>
            <a:r>
              <a:rPr lang="en-US" sz="4800" dirty="0" smtClean="0"/>
              <a:t>Turned Out Getting Environmentalists and Loggers to Agree Was the Easy Part!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3156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Trees Don’t Just Walk Out Of The Woods</a:t>
            </a:r>
            <a:endParaRPr lang="en-US" sz="4400" dirty="0"/>
          </a:p>
        </p:txBody>
      </p:sp>
      <p:pic>
        <p:nvPicPr>
          <p:cNvPr id="5" name="Picture Placeholder 4" descr="Ents_lord_of_the_rings_3060208_1024_768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0" b="10380"/>
          <a:stretch/>
        </p:blipFill>
        <p:spPr/>
      </p:pic>
    </p:spTree>
    <p:extLst>
      <p:ext uri="{BB962C8B-B14F-4D97-AF65-F5344CB8AC3E}">
        <p14:creationId xmlns:p14="http://schemas.microsoft.com/office/powerpoint/2010/main" val="368034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Takeaway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There aren’t </a:t>
            </a:r>
            <a:r>
              <a:rPr lang="en-US" sz="3200" dirty="0"/>
              <a:t>enough </a:t>
            </a:r>
            <a:r>
              <a:rPr lang="en-US" sz="3200" dirty="0" smtClean="0"/>
              <a:t>biomass facilities and lumber mills in </a:t>
            </a:r>
            <a:r>
              <a:rPr lang="en-US" sz="3200" dirty="0"/>
              <a:t>California to </a:t>
            </a:r>
            <a:r>
              <a:rPr lang="en-US" sz="3200" dirty="0" smtClean="0"/>
              <a:t>process the </a:t>
            </a:r>
            <a:r>
              <a:rPr lang="en-US" sz="3200" dirty="0"/>
              <a:t>significant amounts of </a:t>
            </a:r>
            <a:r>
              <a:rPr lang="en-US" sz="3200" dirty="0" err="1"/>
              <a:t>sawlogs</a:t>
            </a:r>
            <a:r>
              <a:rPr lang="en-US" sz="3200" dirty="0"/>
              <a:t> and </a:t>
            </a:r>
            <a:r>
              <a:rPr lang="en-US" sz="3200" dirty="0" smtClean="0"/>
              <a:t>chips </a:t>
            </a:r>
            <a:r>
              <a:rPr lang="en-US" sz="3200" dirty="0"/>
              <a:t>that need to come out </a:t>
            </a:r>
            <a:r>
              <a:rPr lang="en-US" sz="3200" dirty="0" smtClean="0"/>
              <a:t>to achieve forest resiliency </a:t>
            </a:r>
            <a:r>
              <a:rPr lang="en-US" sz="3200" dirty="0"/>
              <a:t>and ecological balance</a:t>
            </a:r>
            <a:r>
              <a:rPr lang="en-US" sz="3200" dirty="0" smtClean="0"/>
              <a:t>.</a:t>
            </a:r>
          </a:p>
          <a:p>
            <a:pPr algn="r"/>
            <a:r>
              <a:rPr lang="en-US" sz="3200" dirty="0" err="1" smtClean="0"/>
              <a:t>Sagehen</a:t>
            </a:r>
            <a:r>
              <a:rPr lang="en-US" sz="3200" dirty="0" smtClean="0"/>
              <a:t> Blog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043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2015: Governor Brown’s Proclamation </a:t>
            </a:r>
            <a:endParaRPr lang="en-US" sz="4400" dirty="0"/>
          </a:p>
        </p:txBody>
      </p:sp>
      <p:pic>
        <p:nvPicPr>
          <p:cNvPr id="4" name="Content Placeholder 3" descr="10.30.15_Tree_Mortality_State_of_Emergency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14"/>
          <a:stretch/>
        </p:blipFill>
        <p:spPr/>
      </p:pic>
    </p:spTree>
    <p:extLst>
      <p:ext uri="{BB962C8B-B14F-4D97-AF65-F5344CB8AC3E}">
        <p14:creationId xmlns:p14="http://schemas.microsoft.com/office/powerpoint/2010/main" val="214607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UC Berkeley Takes Action</a:t>
            </a:r>
            <a:endParaRPr lang="en-US" sz="4800" dirty="0"/>
          </a:p>
        </p:txBody>
      </p:sp>
      <p:pic>
        <p:nvPicPr>
          <p:cNvPr id="4" name="Content Placeholder 3" descr="201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2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855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864971"/>
            <a:ext cx="3792537" cy="298475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2016</a:t>
            </a:r>
            <a:br>
              <a:rPr lang="en-US" sz="3600" dirty="0" smtClean="0"/>
            </a:br>
            <a:r>
              <a:rPr lang="en-US" sz="3600" dirty="0" smtClean="0"/>
              <a:t>UC Berkeley:  Treated 600 acres </a:t>
            </a:r>
            <a:br>
              <a:rPr lang="en-US" sz="3600" dirty="0" smtClean="0"/>
            </a:br>
            <a:r>
              <a:rPr lang="en-US" sz="3600" dirty="0" smtClean="0"/>
              <a:t>No Merchantable Timber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4094328"/>
            <a:ext cx="3792537" cy="1657651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800" dirty="0" smtClean="0"/>
              <a:t>Half Masticated 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/>
              <a:t>Half Hand-Thinned</a:t>
            </a:r>
          </a:p>
          <a:p>
            <a:pPr marL="342900" indent="-342900" algn="l">
              <a:buFont typeface="Arial"/>
              <a:buChar char="•"/>
            </a:pPr>
            <a:r>
              <a:rPr lang="en-US" sz="2800" dirty="0" smtClean="0"/>
              <a:t>Broadcast Burned This Winter</a:t>
            </a:r>
            <a:endParaRPr lang="en-US" sz="2800" dirty="0"/>
          </a:p>
        </p:txBody>
      </p:sp>
      <p:pic>
        <p:nvPicPr>
          <p:cNvPr id="5" name="Picture Placeholder 4" descr="27200764535_0ff8635bdc_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20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5020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2683944"/>
          </a:xfrm>
        </p:spPr>
        <p:txBody>
          <a:bodyPr/>
          <a:lstStyle/>
          <a:p>
            <a:r>
              <a:rPr lang="en-US" dirty="0" smtClean="0"/>
              <a:t>Mastication Removed Trees 12” </a:t>
            </a:r>
            <a:br>
              <a:rPr lang="en-US" dirty="0" smtClean="0"/>
            </a:br>
            <a:r>
              <a:rPr lang="en-US" dirty="0" smtClean="0"/>
              <a:t>Or Smaller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3977347"/>
            <a:ext cx="3792537" cy="17746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But 2,000 Acres Managed By Forest Service, </a:t>
            </a:r>
          </a:p>
          <a:p>
            <a:r>
              <a:rPr lang="en-US" sz="2400" dirty="0" smtClean="0"/>
              <a:t>With Merchantable Timber, </a:t>
            </a:r>
          </a:p>
          <a:p>
            <a:r>
              <a:rPr lang="en-US" sz="2400" dirty="0" smtClean="0"/>
              <a:t>Still Sitting There</a:t>
            </a:r>
            <a:endParaRPr lang="en-US" sz="2400" dirty="0"/>
          </a:p>
        </p:txBody>
      </p:sp>
      <p:pic>
        <p:nvPicPr>
          <p:cNvPr id="5" name="Picture Placeholder 4" descr="27166973366_0a649a1a30_k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r="22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782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SPLATS – Treatment Polygons</a:t>
            </a:r>
            <a:endParaRPr lang="en-US" sz="3600" dirty="0"/>
          </a:p>
        </p:txBody>
      </p:sp>
      <p:pic>
        <p:nvPicPr>
          <p:cNvPr id="8" name="Picture Placeholder 7" descr="sagehen_ppt_4_13_09_Project_Map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/>
          <a:srcRect l="-653" r="-653"/>
          <a:stretch/>
        </p:blipFill>
        <p:spPr>
          <a:xfrm>
            <a:off x="1636713" y="438169"/>
            <a:ext cx="5983287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9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Partnership: Center For The Study of The Force Majeure</a:t>
            </a:r>
            <a:endParaRPr lang="en-US" sz="4000" dirty="0"/>
          </a:p>
        </p:txBody>
      </p:sp>
      <p:pic>
        <p:nvPicPr>
          <p:cNvPr id="8" name="Content Placeholder 7" descr="Screen Shot 2016-09-21 at 2.06.58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r="4462"/>
          <a:stretch/>
        </p:blipFill>
        <p:spPr/>
      </p:pic>
    </p:spTree>
    <p:extLst>
      <p:ext uri="{BB962C8B-B14F-4D97-AF65-F5344CB8AC3E}">
        <p14:creationId xmlns:p14="http://schemas.microsoft.com/office/powerpoint/2010/main" val="238850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Part II: </a:t>
            </a:r>
            <a:br>
              <a:rPr lang="en-US" sz="4400" dirty="0" smtClean="0"/>
            </a:br>
            <a:r>
              <a:rPr lang="en-US" sz="4400" dirty="0" smtClean="0"/>
              <a:t>“Saving The West”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Eco-artists Communicate Vision for 11 Western States</a:t>
            </a:r>
          </a:p>
          <a:p>
            <a:r>
              <a:rPr lang="en-US" dirty="0" err="1" smtClean="0"/>
              <a:t>Sagehen</a:t>
            </a:r>
            <a:r>
              <a:rPr lang="en-US" dirty="0" smtClean="0"/>
              <a:t> Creek Field Station</a:t>
            </a:r>
          </a:p>
          <a:p>
            <a:r>
              <a:rPr lang="en-US" dirty="0" smtClean="0"/>
              <a:t>National Forest Foundation</a:t>
            </a:r>
          </a:p>
          <a:p>
            <a:r>
              <a:rPr lang="en-US" dirty="0" smtClean="0"/>
              <a:t>Truckee Community Foundation</a:t>
            </a:r>
            <a:endParaRPr lang="en-US" dirty="0"/>
          </a:p>
        </p:txBody>
      </p:sp>
      <p:pic>
        <p:nvPicPr>
          <p:cNvPr id="8" name="Content Placeholder 7" descr="Congres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8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51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59187" y="677330"/>
            <a:ext cx="5976571" cy="3868209"/>
          </a:xfrm>
        </p:spPr>
        <p:txBody>
          <a:bodyPr anchor="ctr"/>
          <a:lstStyle/>
          <a:p>
            <a:r>
              <a:rPr lang="en-US" sz="4400" dirty="0" smtClean="0"/>
              <a:t>How Can We Rebuild the Forest Industry Cluster to Increase Demand For CA-Grown Wood?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548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Global Economy vs. Sustainability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1" b="2621"/>
          <a:stretch/>
        </p:blipFill>
        <p:spPr/>
      </p:pic>
    </p:spTree>
    <p:extLst>
      <p:ext uri="{BB962C8B-B14F-4D97-AF65-F5344CB8AC3E}">
        <p14:creationId xmlns:p14="http://schemas.microsoft.com/office/powerpoint/2010/main" val="504397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US Imports More Wood </a:t>
            </a:r>
            <a:br>
              <a:rPr lang="en-US" sz="4400" dirty="0" smtClean="0"/>
            </a:br>
            <a:r>
              <a:rPr lang="en-US" sz="4400" dirty="0" smtClean="0"/>
              <a:t>Than It Exports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25" b="4525"/>
          <a:stretch/>
        </p:blipFill>
        <p:spPr/>
      </p:pic>
    </p:spTree>
    <p:extLst>
      <p:ext uri="{BB962C8B-B14F-4D97-AF65-F5344CB8AC3E}">
        <p14:creationId xmlns:p14="http://schemas.microsoft.com/office/powerpoint/2010/main" val="37584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Canada Is Very Competitive</a:t>
            </a:r>
            <a:r>
              <a:rPr lang="is-IS" sz="4400" dirty="0" smtClean="0"/>
              <a:t>…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2" b="622"/>
          <a:stretch/>
        </p:blipFill>
        <p:spPr/>
      </p:pic>
    </p:spTree>
    <p:extLst>
      <p:ext uri="{BB962C8B-B14F-4D97-AF65-F5344CB8AC3E}">
        <p14:creationId xmlns:p14="http://schemas.microsoft.com/office/powerpoint/2010/main" val="419308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CA, OR &amp; WA Consume More Wood Products Than We Produce</a:t>
            </a:r>
            <a:endParaRPr lang="en-US" sz="3600" dirty="0"/>
          </a:p>
        </p:txBody>
      </p:sp>
      <p:pic>
        <p:nvPicPr>
          <p:cNvPr id="5" name="Picture Placeholder 4" descr="figure32-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6" b="11266"/>
          <a:stretch/>
        </p:blipFill>
        <p:spPr/>
      </p:pic>
    </p:spTree>
    <p:extLst>
      <p:ext uri="{BB962C8B-B14F-4D97-AF65-F5344CB8AC3E}">
        <p14:creationId xmlns:p14="http://schemas.microsoft.com/office/powerpoint/2010/main" val="93449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Industry Clusters:</a:t>
            </a:r>
            <a:br>
              <a:rPr lang="en-US" sz="4000" dirty="0" smtClean="0"/>
            </a:br>
            <a:r>
              <a:rPr lang="en-US" sz="4000" dirty="0" smtClean="0"/>
              <a:t>Business Analogy to Ecosystems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Groups </a:t>
            </a:r>
            <a:r>
              <a:rPr lang="en-US" dirty="0"/>
              <a:t>of </a:t>
            </a:r>
            <a:r>
              <a:rPr lang="en-US" dirty="0" smtClean="0"/>
              <a:t>related </a:t>
            </a:r>
            <a:r>
              <a:rPr lang="en-US" dirty="0"/>
              <a:t>firms in a </a:t>
            </a:r>
            <a:r>
              <a:rPr lang="en-US" dirty="0" smtClean="0"/>
              <a:t>geographic </a:t>
            </a:r>
            <a:r>
              <a:rPr lang="en-US" dirty="0"/>
              <a:t>area that share common markets, technologies, worker </a:t>
            </a:r>
            <a:r>
              <a:rPr lang="en-US" dirty="0" smtClean="0"/>
              <a:t>skills, </a:t>
            </a:r>
            <a:r>
              <a:rPr lang="en-US" dirty="0"/>
              <a:t>and </a:t>
            </a:r>
            <a:r>
              <a:rPr lang="en-US" dirty="0" smtClean="0"/>
              <a:t>are linked </a:t>
            </a:r>
            <a:r>
              <a:rPr lang="en-US" dirty="0"/>
              <a:t>by buyer-seller </a:t>
            </a:r>
            <a:r>
              <a:rPr lang="en-US" dirty="0" smtClean="0"/>
              <a:t>relationships.</a:t>
            </a:r>
            <a:endParaRPr lang="en-US" dirty="0"/>
          </a:p>
          <a:p>
            <a:r>
              <a:rPr lang="en-US" dirty="0" smtClean="0"/>
              <a:t>Clusters </a:t>
            </a:r>
            <a:r>
              <a:rPr lang="en-US" dirty="0"/>
              <a:t>include both high and low-value added employment.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52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Forest Clusters:</a:t>
            </a:r>
            <a:br>
              <a:rPr lang="en-US" sz="4400" dirty="0" smtClean="0"/>
            </a:br>
            <a:r>
              <a:rPr lang="en-US" sz="4400" dirty="0" smtClean="0"/>
              <a:t>Affected By Macro Trends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" t="-67297" r="-365"/>
          <a:stretch/>
        </p:blipFill>
        <p:spPr bwMode="auto">
          <a:xfrm>
            <a:off x="726141" y="567349"/>
            <a:ext cx="7691719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895600" cy="365125"/>
          </a:xfrm>
        </p:spPr>
        <p:txBody>
          <a:bodyPr/>
          <a:lstStyle/>
          <a:p>
            <a:r>
              <a:rPr lang="en-US" dirty="0" smtClean="0"/>
              <a:t>Finnish Forest Industries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Reframe Using Values of Political Elites: e.g. Climate Change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3200" dirty="0" smtClean="0"/>
              <a:t>Biomass puts to use energy from wood that will burn anyway</a:t>
            </a:r>
          </a:p>
          <a:p>
            <a:r>
              <a:rPr lang="en-US" sz="3200" dirty="0" smtClean="0"/>
              <a:t>Biomass can offset fossil fuels from belowground</a:t>
            </a:r>
          </a:p>
          <a:p>
            <a:r>
              <a:rPr lang="en-US" sz="3200" dirty="0" smtClean="0"/>
              <a:t>Bioenergy reduces black carbon from wildfires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124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Begins!</a:t>
            </a:r>
            <a:endParaRPr lang="en-US" dirty="0"/>
          </a:p>
        </p:txBody>
      </p:sp>
      <p:pic>
        <p:nvPicPr>
          <p:cNvPr id="4" name="Content Placeholder 3" descr="20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 b="12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053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Tall Wooden Buildings </a:t>
            </a:r>
            <a:br>
              <a:rPr lang="en-US" sz="4400" dirty="0" smtClean="0"/>
            </a:br>
            <a:r>
              <a:rPr lang="en-US" sz="4400" dirty="0" smtClean="0"/>
              <a:t>Lock Up Carbon</a:t>
            </a:r>
            <a:endParaRPr lang="en-US" sz="4400" dirty="0"/>
          </a:p>
        </p:txBody>
      </p:sp>
      <p:pic>
        <p:nvPicPr>
          <p:cNvPr id="4" name="Content Placeholder 3" descr="TallWoodBuild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 b="12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112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Collaborate With Expertise </a:t>
            </a:r>
            <a:r>
              <a:rPr lang="en-US" sz="4000" dirty="0" smtClean="0"/>
              <a:t>We Don’t Have</a:t>
            </a:r>
            <a:endParaRPr lang="en-US" sz="4000" dirty="0"/>
          </a:p>
        </p:txBody>
      </p:sp>
      <p:pic>
        <p:nvPicPr>
          <p:cNvPr id="5" name="Content Placeholder 4" descr="network-00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r="19107"/>
          <a:stretch>
            <a:fillRect/>
          </a:stretch>
        </p:blipFill>
        <p:spPr>
          <a:xfrm>
            <a:off x="723900" y="1587500"/>
            <a:ext cx="3776663" cy="458311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Business</a:t>
            </a:r>
          </a:p>
          <a:p>
            <a:r>
              <a:rPr lang="en-US" dirty="0" smtClean="0"/>
              <a:t>Finance</a:t>
            </a:r>
          </a:p>
          <a:p>
            <a:r>
              <a:rPr lang="en-US" dirty="0" smtClean="0"/>
              <a:t>Venture Capital</a:t>
            </a:r>
          </a:p>
          <a:p>
            <a:r>
              <a:rPr lang="en-US" dirty="0" smtClean="0"/>
              <a:t>Philanthropy</a:t>
            </a:r>
          </a:p>
          <a:p>
            <a:r>
              <a:rPr lang="en-US" dirty="0" smtClean="0"/>
              <a:t>University R&amp;D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83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New Forest Cluster Based On </a:t>
            </a:r>
            <a:br>
              <a:rPr lang="en-US" sz="3600" dirty="0" smtClean="0"/>
            </a:br>
            <a:r>
              <a:rPr lang="en-US" sz="3600" dirty="0" smtClean="0"/>
              <a:t>Sustainable </a:t>
            </a:r>
            <a:r>
              <a:rPr lang="en-US" sz="3600" dirty="0" err="1" smtClean="0"/>
              <a:t>BioEconomy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Competitive New Industry Cluster</a:t>
            </a:r>
          </a:p>
          <a:p>
            <a:r>
              <a:rPr lang="en-US" dirty="0"/>
              <a:t>Invest in Most Efficient </a:t>
            </a:r>
            <a:r>
              <a:rPr lang="en-US" dirty="0" smtClean="0"/>
              <a:t>Equipment &amp; Processes</a:t>
            </a:r>
            <a:endParaRPr lang="en-US" dirty="0"/>
          </a:p>
          <a:p>
            <a:r>
              <a:rPr lang="en-US" dirty="0" smtClean="0"/>
              <a:t>Collaborate With Innovative Entrepreneurs</a:t>
            </a:r>
          </a:p>
          <a:p>
            <a:r>
              <a:rPr lang="en-US" dirty="0"/>
              <a:t>Develop Flexible Production and Distribution Systems</a:t>
            </a:r>
          </a:p>
          <a:p>
            <a:r>
              <a:rPr lang="en-US" dirty="0" smtClean="0"/>
              <a:t>Take Advantage of New Business Models and New Materials</a:t>
            </a:r>
          </a:p>
          <a:p>
            <a:r>
              <a:rPr lang="en-US" dirty="0" smtClean="0"/>
              <a:t>Ally With Other Industries, e.g. Chemicals and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9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Tahoe-Sierra </a:t>
            </a:r>
            <a:br>
              <a:rPr lang="en-US" sz="4400" dirty="0" smtClean="0"/>
            </a:br>
            <a:r>
              <a:rPr lang="en-US" sz="4400" dirty="0" smtClean="0"/>
              <a:t>Resilient Forest Initiatives</a:t>
            </a:r>
            <a:endParaRPr lang="en-US" sz="4400" dirty="0"/>
          </a:p>
        </p:txBody>
      </p:sp>
      <p:pic>
        <p:nvPicPr>
          <p:cNvPr id="8" name="Content Placeholder 7" descr="Tahoe_Sierra_Existing_Efforts_v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0" b="10380"/>
          <a:stretch/>
        </p:blipFill>
        <p:spPr/>
      </p:pic>
    </p:spTree>
    <p:extLst>
      <p:ext uri="{BB962C8B-B14F-4D97-AF65-F5344CB8AC3E}">
        <p14:creationId xmlns:p14="http://schemas.microsoft.com/office/powerpoint/2010/main" val="328617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Summary: Saving The West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Building Organizational Capacity</a:t>
            </a:r>
          </a:p>
          <a:p>
            <a:r>
              <a:rPr lang="en-US" dirty="0"/>
              <a:t>Big Tent Approach: Prescriptions Can Vary With Place</a:t>
            </a:r>
          </a:p>
          <a:p>
            <a:r>
              <a:rPr lang="en-US" dirty="0" smtClean="0"/>
              <a:t>Focus on Cause of Wildfires and Tree Mortality: Too Many Trees</a:t>
            </a:r>
          </a:p>
          <a:p>
            <a:r>
              <a:rPr lang="en-US" dirty="0" smtClean="0"/>
              <a:t>Work at Scale Needed to Transform Fire Behavior</a:t>
            </a:r>
          </a:p>
          <a:p>
            <a:r>
              <a:rPr lang="en-US" dirty="0" smtClean="0"/>
              <a:t>Potential to Save $Billions in Fighting Fires</a:t>
            </a:r>
          </a:p>
          <a:p>
            <a:r>
              <a:rPr lang="en-US" dirty="0" smtClean="0"/>
              <a:t>Need to Re-Build Forest Industry Sector and Demand to Create Sustainable </a:t>
            </a:r>
            <a:r>
              <a:rPr lang="en-US" dirty="0" err="1" smtClean="0"/>
              <a:t>BioEconomy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Sagehen</a:t>
            </a:r>
            <a:r>
              <a:rPr lang="en-US" dirty="0" smtClean="0"/>
              <a:t> Forest Project Collaborators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6141" y="1788135"/>
            <a:ext cx="7691719" cy="4370617"/>
          </a:xfrm>
        </p:spPr>
        <p:txBody>
          <a:bodyPr numCol="2" spcCol="91440">
            <a:noAutofit/>
          </a:bodyPr>
          <a:lstStyle/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 Black"/>
                <a:cs typeface="Arial Black"/>
              </a:rPr>
              <a:t>Conveners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solidFill>
                  <a:srgbClr val="FFFFFF"/>
                </a:solidFill>
                <a:latin typeface="Arial Black"/>
                <a:cs typeface="Arial Black"/>
              </a:rPr>
              <a:t>Truckee River Watershed Council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solidFill>
                  <a:srgbClr val="FFFFFF"/>
                </a:solidFill>
                <a:latin typeface="Arial Black"/>
                <a:cs typeface="Arial Black"/>
              </a:rPr>
              <a:t>UCB </a:t>
            </a:r>
            <a:r>
              <a:rPr lang="en-US" sz="1200" dirty="0" err="1">
                <a:solidFill>
                  <a:srgbClr val="FFFFFF"/>
                </a:solidFill>
                <a:latin typeface="Arial Black"/>
                <a:cs typeface="Arial Black"/>
              </a:rPr>
              <a:t>Sagehen</a:t>
            </a:r>
            <a:r>
              <a:rPr lang="en-US" sz="1200" dirty="0">
                <a:solidFill>
                  <a:srgbClr val="FFFFFF"/>
                </a:solidFill>
                <a:latin typeface="Arial Black"/>
                <a:cs typeface="Arial Black"/>
              </a:rPr>
              <a:t> Creek Field Station</a:t>
            </a:r>
          </a:p>
          <a:p>
            <a:pPr lvl="1"/>
            <a:r>
              <a:rPr lang="en-US" sz="1200" dirty="0">
                <a:solidFill>
                  <a:srgbClr val="FFFFFF"/>
                </a:solidFill>
                <a:latin typeface="Arial Black"/>
                <a:cs typeface="Arial Black"/>
              </a:rPr>
              <a:t>USFS Tahoe </a:t>
            </a:r>
            <a:r>
              <a:rPr lang="en-US" sz="1200" dirty="0" smtClean="0">
                <a:solidFill>
                  <a:srgbClr val="FFFFFF"/>
                </a:solidFill>
                <a:latin typeface="Arial Black"/>
                <a:cs typeface="Arial Black"/>
              </a:rPr>
              <a:t>NF, Truckee Ranger District</a:t>
            </a:r>
            <a:endParaRPr lang="en-US" sz="1200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 Black"/>
                <a:cs typeface="Arial Black"/>
              </a:rPr>
              <a:t>Environment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Sierra Forest Legacy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The Nature Conservancy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 Black"/>
                <a:cs typeface="Arial Black"/>
              </a:rPr>
              <a:t>Federal Agencies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US Fish and Wildlife Service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USFS El Dorado NF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USFS PSW Research Station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USFS Regional Office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 Black"/>
                <a:cs typeface="Arial Black"/>
              </a:rPr>
              <a:t>Industry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Sierra Pacific Industries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 Black"/>
                <a:cs typeface="Arial Black"/>
              </a:rPr>
              <a:t>Local Government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Sierra County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chemeClr val="tx1"/>
                </a:solidFill>
                <a:latin typeface="Arial Black"/>
                <a:cs typeface="Arial Black"/>
              </a:rPr>
              <a:t>Other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California Fire Safe Council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Forest Issues Group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Interested Citizens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Nevada County Fire Safe </a:t>
            </a:r>
            <a:r>
              <a:rPr lang="en-US" sz="1200" dirty="0" smtClean="0">
                <a:latin typeface="Arial Black"/>
                <a:cs typeface="Arial Black"/>
              </a:rPr>
              <a:t>Council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Quincy Library Group</a:t>
            </a:r>
          </a:p>
          <a:p>
            <a:pPr lvl="1"/>
            <a:r>
              <a:rPr lang="en-US" sz="1200" dirty="0">
                <a:latin typeface="Arial Black"/>
                <a:cs typeface="Arial Black"/>
              </a:rPr>
              <a:t>Regional Council of Rural Counties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latin typeface="Arial Black"/>
                <a:cs typeface="Arial Black"/>
              </a:rPr>
              <a:t>State Agencies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CAL FIRE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Lahontan Water Board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Sierra Nevada </a:t>
            </a:r>
            <a:r>
              <a:rPr lang="en-US" sz="1200" dirty="0" smtClean="0">
                <a:latin typeface="Arial Black"/>
                <a:cs typeface="Arial Black"/>
              </a:rPr>
              <a:t>Conservancy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1400" dirty="0" smtClean="0">
                <a:latin typeface="Arial Black"/>
                <a:cs typeface="Arial Black"/>
              </a:rPr>
              <a:t>University</a:t>
            </a:r>
            <a:endParaRPr lang="en-US" sz="1400" dirty="0">
              <a:latin typeface="Arial Black"/>
              <a:cs typeface="Arial Black"/>
            </a:endParaRP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Oregon State </a:t>
            </a:r>
            <a:r>
              <a:rPr lang="en-US" sz="1200" dirty="0" smtClean="0">
                <a:latin typeface="Arial Black"/>
                <a:cs typeface="Arial Black"/>
              </a:rPr>
              <a:t>University</a:t>
            </a:r>
          </a:p>
          <a:p>
            <a:pPr lvl="1">
              <a:lnSpc>
                <a:spcPct val="50000"/>
              </a:lnSpc>
            </a:pPr>
            <a:r>
              <a:rPr lang="en-US" sz="1200" dirty="0">
                <a:latin typeface="Arial Black"/>
                <a:cs typeface="Arial Black"/>
              </a:rPr>
              <a:t>UC Cooperative Extension</a:t>
            </a:r>
          </a:p>
          <a:p>
            <a:pPr lvl="1">
              <a:lnSpc>
                <a:spcPct val="50000"/>
              </a:lnSpc>
            </a:pPr>
            <a:r>
              <a:rPr lang="en-US" sz="1200" dirty="0" smtClean="0">
                <a:latin typeface="Arial Black"/>
                <a:cs typeface="Arial Black"/>
              </a:rPr>
              <a:t>University of Nevada Reno</a:t>
            </a:r>
          </a:p>
        </p:txBody>
      </p:sp>
    </p:spTree>
    <p:extLst>
      <p:ext uri="{BB962C8B-B14F-4D97-AF65-F5344CB8AC3E}">
        <p14:creationId xmlns:p14="http://schemas.microsoft.com/office/powerpoint/2010/main" val="119810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PSW-GTR-220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956" r="6956"/>
          <a:stretch/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Fuel Dynamics</a:t>
            </a:r>
          </a:p>
          <a:p>
            <a:r>
              <a:rPr lang="en-US" dirty="0" smtClean="0"/>
              <a:t>Ecological Role of Fire</a:t>
            </a:r>
          </a:p>
          <a:p>
            <a:r>
              <a:rPr lang="en-US" dirty="0" smtClean="0"/>
              <a:t>Climate Change</a:t>
            </a:r>
          </a:p>
          <a:p>
            <a:r>
              <a:rPr lang="en-US" dirty="0" smtClean="0"/>
              <a:t>Sensitive Wildlife Habitat</a:t>
            </a:r>
          </a:p>
          <a:p>
            <a:r>
              <a:rPr lang="en-US" dirty="0"/>
              <a:t>Forest </a:t>
            </a:r>
            <a:r>
              <a:rPr lang="en-US" dirty="0" smtClean="0"/>
              <a:t>Heterogeneity</a:t>
            </a:r>
            <a:r>
              <a:rPr lang="en-US" dirty="0"/>
              <a:t> </a:t>
            </a:r>
            <a:r>
              <a:rPr lang="en-US" dirty="0" smtClean="0"/>
              <a:t>&amp; Resilience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4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 Months Later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Content Placeholder 3" descr="20959178892_f9ee429348_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5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2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Agreed! </a:t>
            </a:r>
            <a:br>
              <a:rPr lang="en-US" sz="4400" dirty="0" smtClean="0"/>
            </a:br>
            <a:r>
              <a:rPr lang="en-US" sz="4400" dirty="0" err="1" smtClean="0"/>
              <a:t>Sagehen</a:t>
            </a:r>
            <a:r>
              <a:rPr lang="en-US" sz="4400" dirty="0" smtClean="0"/>
              <a:t> Forest Project Goals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3200" dirty="0" smtClean="0"/>
              <a:t>Enhance American Marten Habitat</a:t>
            </a:r>
          </a:p>
          <a:p>
            <a:r>
              <a:rPr lang="en-US" sz="3200" dirty="0" smtClean="0"/>
              <a:t>Restore Stand Level Ecology</a:t>
            </a:r>
          </a:p>
          <a:p>
            <a:r>
              <a:rPr lang="en-US" sz="3200" dirty="0" smtClean="0"/>
              <a:t>Reduce Fuel</a:t>
            </a:r>
          </a:p>
          <a:p>
            <a:r>
              <a:rPr lang="en-US" sz="3200" dirty="0" smtClean="0"/>
              <a:t>Orient Goals According to Where they Occur on the Landscape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941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 txBox="1">
            <a:spLocks noChangeArrowheads="1"/>
          </p:cNvSpPr>
          <p:nvPr/>
        </p:nvSpPr>
        <p:spPr bwMode="auto">
          <a:xfrm>
            <a:off x="1600200" y="57912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1200">
                <a:solidFill>
                  <a:srgbClr val="FFFFFF"/>
                </a:solidFill>
                <a:latin typeface="Tw Cen MT" pitchFamily="34" charset="0"/>
              </a:rPr>
              <a:t>Tahoe National Forest, Truckee Ranger District</a:t>
            </a:r>
          </a:p>
          <a:p>
            <a:pPr algn="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1200">
                <a:solidFill>
                  <a:srgbClr val="FFFFFF"/>
                </a:solidFill>
                <a:latin typeface="Tw Cen MT" pitchFamily="34" charset="0"/>
              </a:rPr>
              <a:t> PSW Sagehen Experimental Forest</a:t>
            </a:r>
          </a:p>
          <a:p>
            <a:pPr algn="r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1200">
                <a:solidFill>
                  <a:srgbClr val="FFFFFF"/>
                </a:solidFill>
                <a:latin typeface="Tw Cen MT" pitchFamily="34" charset="0"/>
              </a:rPr>
              <a:t>UC Berkeley Sagehen Field Station                                                                            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" y="6172200"/>
            <a:ext cx="2057400" cy="457200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lang="en-US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Sagehen</a:t>
            </a:r>
            <a:r>
              <a:rPr lang="en-US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Project</a:t>
            </a:r>
          </a:p>
        </p:txBody>
      </p:sp>
      <p:pic>
        <p:nvPicPr>
          <p:cNvPr id="28676" name="Picture 5" descr="Sagehen_Emphasis_Area_Ma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074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27" r="14252" b="-12"/>
          <a:stretch/>
        </p:blipFill>
        <p:spPr>
          <a:xfrm>
            <a:off x="723900" y="314325"/>
            <a:ext cx="3776663" cy="5856288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314979"/>
            <a:ext cx="3776472" cy="5855634"/>
          </a:xfrm>
        </p:spPr>
        <p:txBody>
          <a:bodyPr/>
          <a:lstStyle/>
          <a:p>
            <a:r>
              <a:rPr lang="en-US" dirty="0" smtClean="0"/>
              <a:t>March 2013</a:t>
            </a:r>
          </a:p>
          <a:p>
            <a:r>
              <a:rPr lang="en-US" dirty="0" smtClean="0"/>
              <a:t>Total Project Area: 9,500 acres</a:t>
            </a:r>
          </a:p>
          <a:p>
            <a:r>
              <a:rPr lang="en-US" dirty="0" smtClean="0"/>
              <a:t>Treated Area: 2,600 acres</a:t>
            </a:r>
          </a:p>
          <a:p>
            <a:r>
              <a:rPr lang="en-US" dirty="0" smtClean="0"/>
              <a:t>Distributed in 8 “SPLATS”</a:t>
            </a:r>
          </a:p>
          <a:p>
            <a:r>
              <a:rPr lang="en-US" dirty="0" smtClean="0"/>
              <a:t>No Litigation</a:t>
            </a:r>
          </a:p>
          <a:p>
            <a:r>
              <a:rPr lang="en-US" dirty="0" smtClean="0"/>
              <a:t>Support Letters From Sierra Forest Legacy and SPI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462880" y="2168649"/>
            <a:ext cx="978408" cy="484632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1"/>
          <p:cNvSpPr/>
          <p:nvPr/>
        </p:nvSpPr>
        <p:spPr>
          <a:xfrm>
            <a:off x="1462880" y="4311052"/>
            <a:ext cx="985831" cy="518058"/>
          </a:xfrm>
          <a:prstGeom prst="lef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2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</TotalTime>
  <Words>630</Words>
  <Application>Microsoft Macintosh PowerPoint</Application>
  <PresentationFormat>On-screen Show (4:3)</PresentationFormat>
  <Paragraphs>128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Venture</vt:lpstr>
      <vt:lpstr>Part I:  Sagehen Forest Project</vt:lpstr>
      <vt:lpstr>PowerPoint Presentation</vt:lpstr>
      <vt:lpstr>Collaboration Begins!</vt:lpstr>
      <vt:lpstr>Sagehen Forest Project Collaborators</vt:lpstr>
      <vt:lpstr>PSW-GTR-220</vt:lpstr>
      <vt:lpstr>18 Months Later…</vt:lpstr>
      <vt:lpstr>Agreed!  Sagehen Forest Project Goals</vt:lpstr>
      <vt:lpstr>PowerPoint Presentation</vt:lpstr>
      <vt:lpstr>PowerPoint Presentation</vt:lpstr>
      <vt:lpstr>Waiting For Bids…</vt:lpstr>
      <vt:lpstr>Still Waiting…</vt:lpstr>
      <vt:lpstr>Still Waiting…</vt:lpstr>
      <vt:lpstr>Turned Out Getting Environmentalists and Loggers to Agree Was the Easy Part!</vt:lpstr>
      <vt:lpstr>Trees Don’t Just Walk Out Of The Woods</vt:lpstr>
      <vt:lpstr>The Takeaway…</vt:lpstr>
      <vt:lpstr>2015: Governor Brown’s Proclamation </vt:lpstr>
      <vt:lpstr>UC Berkeley Takes Action</vt:lpstr>
      <vt:lpstr>2016 UC Berkeley:  Treated 600 acres  No Merchantable Timber</vt:lpstr>
      <vt:lpstr>Mastication Removed Trees 12”  Or Smaller</vt:lpstr>
      <vt:lpstr>Key Partnership: Center For The Study of The Force Majeure</vt:lpstr>
      <vt:lpstr>Part II:  “Saving The West”</vt:lpstr>
      <vt:lpstr>How Can We Rebuild the Forest Industry Cluster to Increase Demand For CA-Grown Wood?</vt:lpstr>
      <vt:lpstr>Global Economy vs. Sustainability</vt:lpstr>
      <vt:lpstr>US Imports More Wood  Than It Exports</vt:lpstr>
      <vt:lpstr>Canada Is Very Competitive…</vt:lpstr>
      <vt:lpstr>CA, OR &amp; WA Consume More Wood Products Than We Produce</vt:lpstr>
      <vt:lpstr>Industry Clusters: Business Analogy to Ecosystems</vt:lpstr>
      <vt:lpstr>Forest Clusters: Affected By Macro Trends</vt:lpstr>
      <vt:lpstr>Reframe Using Values of Political Elites: e.g. Climate Change</vt:lpstr>
      <vt:lpstr>Tall Wooden Buildings  Lock Up Carbon</vt:lpstr>
      <vt:lpstr>Collaborate With Expertise We Don’t Have</vt:lpstr>
      <vt:lpstr>New Forest Cluster Based On  Sustainable BioEconomy</vt:lpstr>
      <vt:lpstr>Tahoe-Sierra  Resilient Forest Initiatives</vt:lpstr>
      <vt:lpstr>Summary: Saving The West</vt:lpstr>
    </vt:vector>
  </TitlesOfParts>
  <Company>self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Horne</dc:creator>
  <cp:lastModifiedBy>Amy Horne</cp:lastModifiedBy>
  <cp:revision>76</cp:revision>
  <cp:lastPrinted>2016-09-21T19:24:29Z</cp:lastPrinted>
  <dcterms:created xsi:type="dcterms:W3CDTF">2016-09-20T12:18:20Z</dcterms:created>
  <dcterms:modified xsi:type="dcterms:W3CDTF">2016-09-28T14:15:22Z</dcterms:modified>
</cp:coreProperties>
</file>