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handoutMasterIdLst>
    <p:handoutMasterId r:id="rId24"/>
  </p:handoutMasterIdLst>
  <p:sldIdLst>
    <p:sldId id="275" r:id="rId2"/>
    <p:sldId id="274" r:id="rId3"/>
    <p:sldId id="276" r:id="rId4"/>
    <p:sldId id="260" r:id="rId5"/>
    <p:sldId id="261" r:id="rId6"/>
    <p:sldId id="277" r:id="rId7"/>
    <p:sldId id="281" r:id="rId8"/>
    <p:sldId id="280" r:id="rId9"/>
    <p:sldId id="279" r:id="rId10"/>
    <p:sldId id="272" r:id="rId11"/>
    <p:sldId id="289" r:id="rId12"/>
    <p:sldId id="267" r:id="rId13"/>
    <p:sldId id="287" r:id="rId14"/>
    <p:sldId id="285" r:id="rId15"/>
    <p:sldId id="268" r:id="rId16"/>
    <p:sldId id="269" r:id="rId17"/>
    <p:sldId id="270" r:id="rId18"/>
    <p:sldId id="286" r:id="rId19"/>
    <p:sldId id="284" r:id="rId20"/>
    <p:sldId id="283" r:id="rId21"/>
    <p:sldId id="273"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CC9900"/>
    <a:srgbClr val="5CA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88372" autoAdjust="0"/>
  </p:normalViewPr>
  <p:slideViewPr>
    <p:cSldViewPr snapToGrid="0">
      <p:cViewPr varScale="1">
        <p:scale>
          <a:sx n="100" d="100"/>
          <a:sy n="100" d="100"/>
        </p:scale>
        <p:origin x="762"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8D8F8A-3F6E-A048-A244-EA01F1CD0B58}"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n-US"/>
        </a:p>
      </dgm:t>
    </dgm:pt>
    <dgm:pt modelId="{AE94D4CC-D482-864C-B939-049F64527FB1}">
      <dgm:prSet phldrT="[Text]"/>
      <dgm:spPr>
        <a:solidFill>
          <a:srgbClr val="FFFFFF"/>
        </a:solidFill>
        <a:ln>
          <a:solidFill>
            <a:srgbClr val="4F81BD"/>
          </a:solidFill>
        </a:ln>
      </dgm:spPr>
      <dgm:t>
        <a:bodyPr/>
        <a:lstStyle/>
        <a:p>
          <a:pPr algn="ctr"/>
          <a:r>
            <a:rPr lang="en-US" dirty="0">
              <a:solidFill>
                <a:srgbClr val="000000"/>
              </a:solidFill>
            </a:rPr>
            <a:t>Acquisitions</a:t>
          </a:r>
        </a:p>
      </dgm:t>
    </dgm:pt>
    <dgm:pt modelId="{F000E34D-A4D5-AE4B-8960-F0CFE3C46DF4}" type="parTrans" cxnId="{8AF1C0F6-2072-3E44-B23D-7F9B300E7EEC}">
      <dgm:prSet/>
      <dgm:spPr/>
      <dgm:t>
        <a:bodyPr/>
        <a:lstStyle/>
        <a:p>
          <a:pPr algn="ctr"/>
          <a:endParaRPr lang="en-US">
            <a:solidFill>
              <a:srgbClr val="000000"/>
            </a:solidFill>
          </a:endParaRPr>
        </a:p>
      </dgm:t>
    </dgm:pt>
    <dgm:pt modelId="{7F8D969D-C8E2-4F4F-8358-80CE5B3019A2}" type="sibTrans" cxnId="{8AF1C0F6-2072-3E44-B23D-7F9B300E7EEC}">
      <dgm:prSet/>
      <dgm:spPr/>
      <dgm:t>
        <a:bodyPr/>
        <a:lstStyle/>
        <a:p>
          <a:pPr algn="ctr"/>
          <a:endParaRPr lang="en-US">
            <a:solidFill>
              <a:srgbClr val="000000"/>
            </a:solidFill>
          </a:endParaRPr>
        </a:p>
      </dgm:t>
    </dgm:pt>
    <dgm:pt modelId="{758F9083-938C-6347-981A-1144AFD7F137}">
      <dgm:prSet phldrT="[Text]"/>
      <dgm:spPr>
        <a:solidFill>
          <a:srgbClr val="FFFFFF"/>
        </a:solidFill>
        <a:ln>
          <a:solidFill>
            <a:srgbClr val="4F81BD"/>
          </a:solidFill>
        </a:ln>
      </dgm:spPr>
      <dgm:t>
        <a:bodyPr/>
        <a:lstStyle/>
        <a:p>
          <a:pPr algn="ctr"/>
          <a:r>
            <a:rPr lang="en-US">
              <a:solidFill>
                <a:srgbClr val="000000"/>
              </a:solidFill>
            </a:rPr>
            <a:t>Partnership Agreements</a:t>
          </a:r>
        </a:p>
      </dgm:t>
    </dgm:pt>
    <dgm:pt modelId="{797BB0D9-D67B-264C-AACD-2B73BEF5DE9C}" type="parTrans" cxnId="{F3A32586-0BFD-984A-959C-A90890AC24AA}">
      <dgm:prSet/>
      <dgm:spPr/>
      <dgm:t>
        <a:bodyPr/>
        <a:lstStyle/>
        <a:p>
          <a:pPr algn="ctr"/>
          <a:endParaRPr lang="en-US">
            <a:solidFill>
              <a:srgbClr val="000000"/>
            </a:solidFill>
          </a:endParaRPr>
        </a:p>
      </dgm:t>
    </dgm:pt>
    <dgm:pt modelId="{45C92687-4725-4E4B-AAA5-34513423C50A}" type="sibTrans" cxnId="{F3A32586-0BFD-984A-959C-A90890AC24AA}">
      <dgm:prSet/>
      <dgm:spPr/>
      <dgm:t>
        <a:bodyPr/>
        <a:lstStyle/>
        <a:p>
          <a:pPr algn="ctr"/>
          <a:endParaRPr lang="en-US">
            <a:solidFill>
              <a:srgbClr val="000000"/>
            </a:solidFill>
          </a:endParaRPr>
        </a:p>
      </dgm:t>
    </dgm:pt>
    <dgm:pt modelId="{6B1D4D69-5AB1-824C-B6A9-94872889B540}">
      <dgm:prSet/>
      <dgm:spPr>
        <a:solidFill>
          <a:srgbClr val="FFFFFF"/>
        </a:solidFill>
        <a:ln>
          <a:solidFill>
            <a:srgbClr val="4F81BD"/>
          </a:solidFill>
        </a:ln>
      </dgm:spPr>
      <dgm:t>
        <a:bodyPr/>
        <a:lstStyle/>
        <a:p>
          <a:pPr algn="ctr"/>
          <a:r>
            <a:rPr lang="en-US">
              <a:solidFill>
                <a:srgbClr val="000000"/>
              </a:solidFill>
            </a:rPr>
            <a:t>Procurement Instruments</a:t>
          </a:r>
        </a:p>
      </dgm:t>
    </dgm:pt>
    <dgm:pt modelId="{D7AFFD09-0E1F-D044-89A4-242C3929C40E}" type="parTrans" cxnId="{76206F6E-1FCC-C146-AF83-5A2F2AD8ABB2}">
      <dgm:prSet/>
      <dgm:spPr/>
      <dgm:t>
        <a:bodyPr/>
        <a:lstStyle/>
        <a:p>
          <a:pPr algn="ctr"/>
          <a:endParaRPr lang="en-US">
            <a:solidFill>
              <a:srgbClr val="000000"/>
            </a:solidFill>
          </a:endParaRPr>
        </a:p>
      </dgm:t>
    </dgm:pt>
    <dgm:pt modelId="{F8B1C794-593E-0B46-B7ED-1E81009EE6EE}" type="sibTrans" cxnId="{76206F6E-1FCC-C146-AF83-5A2F2AD8ABB2}">
      <dgm:prSet/>
      <dgm:spPr/>
      <dgm:t>
        <a:bodyPr/>
        <a:lstStyle/>
        <a:p>
          <a:pPr algn="ctr"/>
          <a:endParaRPr lang="en-US">
            <a:solidFill>
              <a:srgbClr val="000000"/>
            </a:solidFill>
          </a:endParaRPr>
        </a:p>
      </dgm:t>
    </dgm:pt>
    <dgm:pt modelId="{AADEE40F-AFA2-254B-B512-BE43308B1BCB}" type="pres">
      <dgm:prSet presAssocID="{238D8F8A-3F6E-A048-A244-EA01F1CD0B58}" presName="diagram" presStyleCnt="0">
        <dgm:presLayoutVars>
          <dgm:chPref val="1"/>
          <dgm:dir/>
          <dgm:animOne val="branch"/>
          <dgm:animLvl val="lvl"/>
          <dgm:resizeHandles val="exact"/>
        </dgm:presLayoutVars>
      </dgm:prSet>
      <dgm:spPr/>
      <dgm:t>
        <a:bodyPr/>
        <a:lstStyle/>
        <a:p>
          <a:endParaRPr lang="en-US"/>
        </a:p>
      </dgm:t>
    </dgm:pt>
    <dgm:pt modelId="{17A7AA30-54F3-8449-90CC-018709A6F57B}" type="pres">
      <dgm:prSet presAssocID="{AE94D4CC-D482-864C-B939-049F64527FB1}" presName="root1" presStyleCnt="0"/>
      <dgm:spPr/>
    </dgm:pt>
    <dgm:pt modelId="{E7B1B9F8-2A43-D24E-BAC5-749558F16E52}" type="pres">
      <dgm:prSet presAssocID="{AE94D4CC-D482-864C-B939-049F64527FB1}" presName="LevelOneTextNode" presStyleLbl="node0" presStyleIdx="0" presStyleCnt="1" custLinFactNeighborX="892">
        <dgm:presLayoutVars>
          <dgm:chPref val="3"/>
        </dgm:presLayoutVars>
      </dgm:prSet>
      <dgm:spPr/>
      <dgm:t>
        <a:bodyPr/>
        <a:lstStyle/>
        <a:p>
          <a:endParaRPr lang="en-US"/>
        </a:p>
      </dgm:t>
    </dgm:pt>
    <dgm:pt modelId="{48F85392-0C8B-3F46-8973-EA034CB13CB1}" type="pres">
      <dgm:prSet presAssocID="{AE94D4CC-D482-864C-B939-049F64527FB1}" presName="level2hierChild" presStyleCnt="0"/>
      <dgm:spPr/>
    </dgm:pt>
    <dgm:pt modelId="{F44D231C-0FD4-194B-9675-17FC4FCE5976}" type="pres">
      <dgm:prSet presAssocID="{797BB0D9-D67B-264C-AACD-2B73BEF5DE9C}" presName="conn2-1" presStyleLbl="parChTrans1D2" presStyleIdx="0" presStyleCnt="2"/>
      <dgm:spPr/>
      <dgm:t>
        <a:bodyPr/>
        <a:lstStyle/>
        <a:p>
          <a:endParaRPr lang="en-US"/>
        </a:p>
      </dgm:t>
    </dgm:pt>
    <dgm:pt modelId="{0C2F80C9-B800-3A43-96A7-6DF6C53A2475}" type="pres">
      <dgm:prSet presAssocID="{797BB0D9-D67B-264C-AACD-2B73BEF5DE9C}" presName="connTx" presStyleLbl="parChTrans1D2" presStyleIdx="0" presStyleCnt="2"/>
      <dgm:spPr/>
      <dgm:t>
        <a:bodyPr/>
        <a:lstStyle/>
        <a:p>
          <a:endParaRPr lang="en-US"/>
        </a:p>
      </dgm:t>
    </dgm:pt>
    <dgm:pt modelId="{915A4437-8EBD-0048-AC1F-16E87FD3A698}" type="pres">
      <dgm:prSet presAssocID="{758F9083-938C-6347-981A-1144AFD7F137}" presName="root2" presStyleCnt="0"/>
      <dgm:spPr/>
    </dgm:pt>
    <dgm:pt modelId="{272BA690-A6DE-8446-97DB-567ACC8F1906}" type="pres">
      <dgm:prSet presAssocID="{758F9083-938C-6347-981A-1144AFD7F137}" presName="LevelTwoTextNode" presStyleLbl="node2" presStyleIdx="0" presStyleCnt="2">
        <dgm:presLayoutVars>
          <dgm:chPref val="3"/>
        </dgm:presLayoutVars>
      </dgm:prSet>
      <dgm:spPr/>
      <dgm:t>
        <a:bodyPr/>
        <a:lstStyle/>
        <a:p>
          <a:endParaRPr lang="en-US"/>
        </a:p>
      </dgm:t>
    </dgm:pt>
    <dgm:pt modelId="{109CB3D4-2F9D-034F-B607-FB4524B8F907}" type="pres">
      <dgm:prSet presAssocID="{758F9083-938C-6347-981A-1144AFD7F137}" presName="level3hierChild" presStyleCnt="0"/>
      <dgm:spPr/>
    </dgm:pt>
    <dgm:pt modelId="{FAC55684-8B7B-B245-BFD5-9E10CF326639}" type="pres">
      <dgm:prSet presAssocID="{D7AFFD09-0E1F-D044-89A4-242C3929C40E}" presName="conn2-1" presStyleLbl="parChTrans1D2" presStyleIdx="1" presStyleCnt="2"/>
      <dgm:spPr/>
      <dgm:t>
        <a:bodyPr/>
        <a:lstStyle/>
        <a:p>
          <a:endParaRPr lang="en-US"/>
        </a:p>
      </dgm:t>
    </dgm:pt>
    <dgm:pt modelId="{39072094-43B9-634D-BC00-6A2B6CB1392A}" type="pres">
      <dgm:prSet presAssocID="{D7AFFD09-0E1F-D044-89A4-242C3929C40E}" presName="connTx" presStyleLbl="parChTrans1D2" presStyleIdx="1" presStyleCnt="2"/>
      <dgm:spPr/>
      <dgm:t>
        <a:bodyPr/>
        <a:lstStyle/>
        <a:p>
          <a:endParaRPr lang="en-US"/>
        </a:p>
      </dgm:t>
    </dgm:pt>
    <dgm:pt modelId="{38114193-9257-7442-ADDB-F0255E22ACE3}" type="pres">
      <dgm:prSet presAssocID="{6B1D4D69-5AB1-824C-B6A9-94872889B540}" presName="root2" presStyleCnt="0"/>
      <dgm:spPr/>
    </dgm:pt>
    <dgm:pt modelId="{C1EA0071-CEAA-8C41-9739-4706A9012A2B}" type="pres">
      <dgm:prSet presAssocID="{6B1D4D69-5AB1-824C-B6A9-94872889B540}" presName="LevelTwoTextNode" presStyleLbl="node2" presStyleIdx="1" presStyleCnt="2">
        <dgm:presLayoutVars>
          <dgm:chPref val="3"/>
        </dgm:presLayoutVars>
      </dgm:prSet>
      <dgm:spPr/>
      <dgm:t>
        <a:bodyPr/>
        <a:lstStyle/>
        <a:p>
          <a:endParaRPr lang="en-US"/>
        </a:p>
      </dgm:t>
    </dgm:pt>
    <dgm:pt modelId="{EB38BEAE-6C6E-C74A-AF65-AEAC7E525A45}" type="pres">
      <dgm:prSet presAssocID="{6B1D4D69-5AB1-824C-B6A9-94872889B540}" presName="level3hierChild" presStyleCnt="0"/>
      <dgm:spPr/>
    </dgm:pt>
  </dgm:ptLst>
  <dgm:cxnLst>
    <dgm:cxn modelId="{5C0A94BA-8961-438C-A09D-70AE355F1939}" type="presOf" srcId="{AE94D4CC-D482-864C-B939-049F64527FB1}" destId="{E7B1B9F8-2A43-D24E-BAC5-749558F16E52}" srcOrd="0" destOrd="0" presId="urn:microsoft.com/office/officeart/2005/8/layout/hierarchy2"/>
    <dgm:cxn modelId="{F3A32586-0BFD-984A-959C-A90890AC24AA}" srcId="{AE94D4CC-D482-864C-B939-049F64527FB1}" destId="{758F9083-938C-6347-981A-1144AFD7F137}" srcOrd="0" destOrd="0" parTransId="{797BB0D9-D67B-264C-AACD-2B73BEF5DE9C}" sibTransId="{45C92687-4725-4E4B-AAA5-34513423C50A}"/>
    <dgm:cxn modelId="{76206F6E-1FCC-C146-AF83-5A2F2AD8ABB2}" srcId="{AE94D4CC-D482-864C-B939-049F64527FB1}" destId="{6B1D4D69-5AB1-824C-B6A9-94872889B540}" srcOrd="1" destOrd="0" parTransId="{D7AFFD09-0E1F-D044-89A4-242C3929C40E}" sibTransId="{F8B1C794-593E-0B46-B7ED-1E81009EE6EE}"/>
    <dgm:cxn modelId="{180EC0EE-E67C-41AA-B1DB-AB2E21B3060D}" type="presOf" srcId="{797BB0D9-D67B-264C-AACD-2B73BEF5DE9C}" destId="{0C2F80C9-B800-3A43-96A7-6DF6C53A2475}" srcOrd="1" destOrd="0" presId="urn:microsoft.com/office/officeart/2005/8/layout/hierarchy2"/>
    <dgm:cxn modelId="{D2BEA3E9-F887-4D88-9708-ED45285090BA}" type="presOf" srcId="{758F9083-938C-6347-981A-1144AFD7F137}" destId="{272BA690-A6DE-8446-97DB-567ACC8F1906}" srcOrd="0" destOrd="0" presId="urn:microsoft.com/office/officeart/2005/8/layout/hierarchy2"/>
    <dgm:cxn modelId="{1B44F748-7C39-4859-80ED-496F647C3A4B}" type="presOf" srcId="{D7AFFD09-0E1F-D044-89A4-242C3929C40E}" destId="{FAC55684-8B7B-B245-BFD5-9E10CF326639}" srcOrd="0" destOrd="0" presId="urn:microsoft.com/office/officeart/2005/8/layout/hierarchy2"/>
    <dgm:cxn modelId="{8AF1C0F6-2072-3E44-B23D-7F9B300E7EEC}" srcId="{238D8F8A-3F6E-A048-A244-EA01F1CD0B58}" destId="{AE94D4CC-D482-864C-B939-049F64527FB1}" srcOrd="0" destOrd="0" parTransId="{F000E34D-A4D5-AE4B-8960-F0CFE3C46DF4}" sibTransId="{7F8D969D-C8E2-4F4F-8358-80CE5B3019A2}"/>
    <dgm:cxn modelId="{2C850399-6C11-4752-975D-563AD687DDCF}" type="presOf" srcId="{238D8F8A-3F6E-A048-A244-EA01F1CD0B58}" destId="{AADEE40F-AFA2-254B-B512-BE43308B1BCB}" srcOrd="0" destOrd="0" presId="urn:microsoft.com/office/officeart/2005/8/layout/hierarchy2"/>
    <dgm:cxn modelId="{18D56CB9-3BCB-4BFF-A46F-539A2985A5CC}" type="presOf" srcId="{797BB0D9-D67B-264C-AACD-2B73BEF5DE9C}" destId="{F44D231C-0FD4-194B-9675-17FC4FCE5976}" srcOrd="0" destOrd="0" presId="urn:microsoft.com/office/officeart/2005/8/layout/hierarchy2"/>
    <dgm:cxn modelId="{980D4AB5-6F70-4190-97FA-8CE4C2E1D0E9}" type="presOf" srcId="{D7AFFD09-0E1F-D044-89A4-242C3929C40E}" destId="{39072094-43B9-634D-BC00-6A2B6CB1392A}" srcOrd="1" destOrd="0" presId="urn:microsoft.com/office/officeart/2005/8/layout/hierarchy2"/>
    <dgm:cxn modelId="{3A0387EE-F7E8-4D2C-B8E0-D174CB2FAB2A}" type="presOf" srcId="{6B1D4D69-5AB1-824C-B6A9-94872889B540}" destId="{C1EA0071-CEAA-8C41-9739-4706A9012A2B}" srcOrd="0" destOrd="0" presId="urn:microsoft.com/office/officeart/2005/8/layout/hierarchy2"/>
    <dgm:cxn modelId="{101B8C0D-D800-4962-AC21-C1B7B1A9CA0B}" type="presParOf" srcId="{AADEE40F-AFA2-254B-B512-BE43308B1BCB}" destId="{17A7AA30-54F3-8449-90CC-018709A6F57B}" srcOrd="0" destOrd="0" presId="urn:microsoft.com/office/officeart/2005/8/layout/hierarchy2"/>
    <dgm:cxn modelId="{D3904EC8-8DE0-4D0C-B94C-345372C39DCF}" type="presParOf" srcId="{17A7AA30-54F3-8449-90CC-018709A6F57B}" destId="{E7B1B9F8-2A43-D24E-BAC5-749558F16E52}" srcOrd="0" destOrd="0" presId="urn:microsoft.com/office/officeart/2005/8/layout/hierarchy2"/>
    <dgm:cxn modelId="{05A144C4-BCBD-4FB0-8428-30B388402D5D}" type="presParOf" srcId="{17A7AA30-54F3-8449-90CC-018709A6F57B}" destId="{48F85392-0C8B-3F46-8973-EA034CB13CB1}" srcOrd="1" destOrd="0" presId="urn:microsoft.com/office/officeart/2005/8/layout/hierarchy2"/>
    <dgm:cxn modelId="{953851EB-E4EB-4399-802B-B12A1D53850C}" type="presParOf" srcId="{48F85392-0C8B-3F46-8973-EA034CB13CB1}" destId="{F44D231C-0FD4-194B-9675-17FC4FCE5976}" srcOrd="0" destOrd="0" presId="urn:microsoft.com/office/officeart/2005/8/layout/hierarchy2"/>
    <dgm:cxn modelId="{A4F9B895-FF37-49DC-A2F2-E8989705F7C9}" type="presParOf" srcId="{F44D231C-0FD4-194B-9675-17FC4FCE5976}" destId="{0C2F80C9-B800-3A43-96A7-6DF6C53A2475}" srcOrd="0" destOrd="0" presId="urn:microsoft.com/office/officeart/2005/8/layout/hierarchy2"/>
    <dgm:cxn modelId="{485927A4-C66B-42C6-92BD-FFDEC439147C}" type="presParOf" srcId="{48F85392-0C8B-3F46-8973-EA034CB13CB1}" destId="{915A4437-8EBD-0048-AC1F-16E87FD3A698}" srcOrd="1" destOrd="0" presId="urn:microsoft.com/office/officeart/2005/8/layout/hierarchy2"/>
    <dgm:cxn modelId="{CD8FF2C1-6BCE-464E-8185-FE0583D21608}" type="presParOf" srcId="{915A4437-8EBD-0048-AC1F-16E87FD3A698}" destId="{272BA690-A6DE-8446-97DB-567ACC8F1906}" srcOrd="0" destOrd="0" presId="urn:microsoft.com/office/officeart/2005/8/layout/hierarchy2"/>
    <dgm:cxn modelId="{C07D32D9-FB08-40F8-85E4-EF4B8CCB646C}" type="presParOf" srcId="{915A4437-8EBD-0048-AC1F-16E87FD3A698}" destId="{109CB3D4-2F9D-034F-B607-FB4524B8F907}" srcOrd="1" destOrd="0" presId="urn:microsoft.com/office/officeart/2005/8/layout/hierarchy2"/>
    <dgm:cxn modelId="{0CF94E1D-8E12-4BD0-93B9-862AAF8CA179}" type="presParOf" srcId="{48F85392-0C8B-3F46-8973-EA034CB13CB1}" destId="{FAC55684-8B7B-B245-BFD5-9E10CF326639}" srcOrd="2" destOrd="0" presId="urn:microsoft.com/office/officeart/2005/8/layout/hierarchy2"/>
    <dgm:cxn modelId="{70597602-ACAA-4251-9A01-1ED2DA6EAF9E}" type="presParOf" srcId="{FAC55684-8B7B-B245-BFD5-9E10CF326639}" destId="{39072094-43B9-634D-BC00-6A2B6CB1392A}" srcOrd="0" destOrd="0" presId="urn:microsoft.com/office/officeart/2005/8/layout/hierarchy2"/>
    <dgm:cxn modelId="{6DE00D03-7E5F-4635-8966-98659E1516F0}" type="presParOf" srcId="{48F85392-0C8B-3F46-8973-EA034CB13CB1}" destId="{38114193-9257-7442-ADDB-F0255E22ACE3}" srcOrd="3" destOrd="0" presId="urn:microsoft.com/office/officeart/2005/8/layout/hierarchy2"/>
    <dgm:cxn modelId="{CF6B3247-E95E-4F10-8B5C-641B4FC3E049}" type="presParOf" srcId="{38114193-9257-7442-ADDB-F0255E22ACE3}" destId="{C1EA0071-CEAA-8C41-9739-4706A9012A2B}" srcOrd="0" destOrd="0" presId="urn:microsoft.com/office/officeart/2005/8/layout/hierarchy2"/>
    <dgm:cxn modelId="{2BCD8774-AB98-4384-8643-93469BE38716}" type="presParOf" srcId="{38114193-9257-7442-ADDB-F0255E22ACE3}" destId="{EB38BEAE-6C6E-C74A-AF65-AEAC7E525A45}" srcOrd="1" destOrd="0" presId="urn:microsoft.com/office/officeart/2005/8/layout/hierarchy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1B9F8-2A43-D24E-BAC5-749558F16E52}">
      <dsp:nvSpPr>
        <dsp:cNvPr id="0" name=""/>
        <dsp:cNvSpPr/>
      </dsp:nvSpPr>
      <dsp:spPr>
        <a:xfrm>
          <a:off x="24212" y="1002100"/>
          <a:ext cx="2460634" cy="1230317"/>
        </a:xfrm>
        <a:prstGeom prst="roundRect">
          <a:avLst>
            <a:gd name="adj" fmla="val 10000"/>
          </a:avLst>
        </a:prstGeom>
        <a:solidFill>
          <a:srgbClr val="FFFFFF"/>
        </a:solidFill>
        <a:ln w="12700" cap="flat" cmpd="sng" algn="ctr">
          <a:solidFill>
            <a:srgbClr val="4F81B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a:solidFill>
                <a:srgbClr val="000000"/>
              </a:solidFill>
            </a:rPr>
            <a:t>Acquisitions</a:t>
          </a:r>
        </a:p>
      </dsp:txBody>
      <dsp:txXfrm>
        <a:off x="60247" y="1038135"/>
        <a:ext cx="2388564" cy="1158247"/>
      </dsp:txXfrm>
    </dsp:sp>
    <dsp:sp modelId="{F44D231C-0FD4-194B-9675-17FC4FCE5976}">
      <dsp:nvSpPr>
        <dsp:cNvPr id="0" name=""/>
        <dsp:cNvSpPr/>
      </dsp:nvSpPr>
      <dsp:spPr>
        <a:xfrm rot="19420726">
          <a:off x="2368819" y="1229309"/>
          <a:ext cx="1194358" cy="68466"/>
        </a:xfrm>
        <a:custGeom>
          <a:avLst/>
          <a:gdLst/>
          <a:ahLst/>
          <a:cxnLst/>
          <a:rect l="0" t="0" r="0" b="0"/>
          <a:pathLst>
            <a:path>
              <a:moveTo>
                <a:pt x="0" y="34233"/>
              </a:moveTo>
              <a:lnTo>
                <a:pt x="1194358" y="342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0000"/>
            </a:solidFill>
          </a:endParaRPr>
        </a:p>
      </dsp:txBody>
      <dsp:txXfrm>
        <a:off x="2936139" y="1233683"/>
        <a:ext cx="59717" cy="59717"/>
      </dsp:txXfrm>
    </dsp:sp>
    <dsp:sp modelId="{272BA690-A6DE-8446-97DB-567ACC8F1906}">
      <dsp:nvSpPr>
        <dsp:cNvPr id="0" name=""/>
        <dsp:cNvSpPr/>
      </dsp:nvSpPr>
      <dsp:spPr>
        <a:xfrm>
          <a:off x="3447151" y="294668"/>
          <a:ext cx="2460634" cy="1230317"/>
        </a:xfrm>
        <a:prstGeom prst="roundRect">
          <a:avLst>
            <a:gd name="adj" fmla="val 10000"/>
          </a:avLst>
        </a:prstGeom>
        <a:solidFill>
          <a:srgbClr val="FFFFFF"/>
        </a:solidFill>
        <a:ln w="12700" cap="flat" cmpd="sng" algn="ctr">
          <a:solidFill>
            <a:srgbClr val="4F81B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a:solidFill>
                <a:srgbClr val="000000"/>
              </a:solidFill>
            </a:rPr>
            <a:t>Partnership Agreements</a:t>
          </a:r>
        </a:p>
      </dsp:txBody>
      <dsp:txXfrm>
        <a:off x="3483186" y="330703"/>
        <a:ext cx="2388564" cy="1158247"/>
      </dsp:txXfrm>
    </dsp:sp>
    <dsp:sp modelId="{FAC55684-8B7B-B245-BFD5-9E10CF326639}">
      <dsp:nvSpPr>
        <dsp:cNvPr id="0" name=""/>
        <dsp:cNvSpPr/>
      </dsp:nvSpPr>
      <dsp:spPr>
        <a:xfrm rot="2179274">
          <a:off x="2368819" y="1936741"/>
          <a:ext cx="1194358" cy="68466"/>
        </a:xfrm>
        <a:custGeom>
          <a:avLst/>
          <a:gdLst/>
          <a:ahLst/>
          <a:cxnLst/>
          <a:rect l="0" t="0" r="0" b="0"/>
          <a:pathLst>
            <a:path>
              <a:moveTo>
                <a:pt x="0" y="34233"/>
              </a:moveTo>
              <a:lnTo>
                <a:pt x="1194358" y="342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0000"/>
            </a:solidFill>
          </a:endParaRPr>
        </a:p>
      </dsp:txBody>
      <dsp:txXfrm>
        <a:off x="2936139" y="1941116"/>
        <a:ext cx="59717" cy="59717"/>
      </dsp:txXfrm>
    </dsp:sp>
    <dsp:sp modelId="{C1EA0071-CEAA-8C41-9739-4706A9012A2B}">
      <dsp:nvSpPr>
        <dsp:cNvPr id="0" name=""/>
        <dsp:cNvSpPr/>
      </dsp:nvSpPr>
      <dsp:spPr>
        <a:xfrm>
          <a:off x="3447151" y="1709532"/>
          <a:ext cx="2460634" cy="1230317"/>
        </a:xfrm>
        <a:prstGeom prst="roundRect">
          <a:avLst>
            <a:gd name="adj" fmla="val 10000"/>
          </a:avLst>
        </a:prstGeom>
        <a:solidFill>
          <a:srgbClr val="FFFFFF"/>
        </a:solidFill>
        <a:ln w="12700" cap="flat" cmpd="sng" algn="ctr">
          <a:solidFill>
            <a:srgbClr val="4F81B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a:solidFill>
                <a:srgbClr val="000000"/>
              </a:solidFill>
            </a:rPr>
            <a:t>Procurement Instruments</a:t>
          </a:r>
        </a:p>
      </dsp:txBody>
      <dsp:txXfrm>
        <a:off x="3483186" y="1745567"/>
        <a:ext cx="2388564" cy="11582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AC3BF6E-8540-4B29-AD7A-3719B2B75058}" type="datetimeFigureOut">
              <a:rPr lang="en-US" smtClean="0"/>
              <a:t>4/14/2016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894753D-6280-4E53-93DB-A0738BDF8C63}" type="slidenum">
              <a:rPr lang="en-US" smtClean="0"/>
              <a:t>‹#›</a:t>
            </a:fld>
            <a:endParaRPr lang="en-US"/>
          </a:p>
        </p:txBody>
      </p:sp>
    </p:spTree>
    <p:extLst>
      <p:ext uri="{BB962C8B-B14F-4D97-AF65-F5344CB8AC3E}">
        <p14:creationId xmlns:p14="http://schemas.microsoft.com/office/powerpoint/2010/main" val="380663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7B86881-2933-4081-9E24-E3B7CC8FD7F7}" type="datetimeFigureOut">
              <a:rPr lang="en-US" smtClean="0"/>
              <a:t>4/14/2016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86E3C3D-9BC3-4D85-909B-6152CE4A2316}" type="slidenum">
              <a:rPr lang="en-US" smtClean="0"/>
              <a:t>‹#›</a:t>
            </a:fld>
            <a:endParaRPr lang="en-US"/>
          </a:p>
        </p:txBody>
      </p:sp>
    </p:spTree>
    <p:extLst>
      <p:ext uri="{BB962C8B-B14F-4D97-AF65-F5344CB8AC3E}">
        <p14:creationId xmlns:p14="http://schemas.microsoft.com/office/powerpoint/2010/main" val="176823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6E3C3D-9BC3-4D85-909B-6152CE4A2316}" type="slidenum">
              <a:rPr lang="en-US" smtClean="0"/>
              <a:t>4</a:t>
            </a:fld>
            <a:endParaRPr lang="en-US"/>
          </a:p>
        </p:txBody>
      </p:sp>
    </p:spTree>
    <p:extLst>
      <p:ext uri="{BB962C8B-B14F-4D97-AF65-F5344CB8AC3E}">
        <p14:creationId xmlns:p14="http://schemas.microsoft.com/office/powerpoint/2010/main" val="1236915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Case</a:t>
            </a:r>
            <a:r>
              <a:rPr lang="en-US" sz="1200" kern="1200" baseline="0" dirty="0" smtClean="0">
                <a:solidFill>
                  <a:schemeClr val="tx1"/>
                </a:solidFill>
                <a:effectLst/>
                <a:latin typeface="+mn-lt"/>
                <a:ea typeface="+mn-ea"/>
                <a:cs typeface="+mn-cs"/>
              </a:rPr>
              <a:t> Studies 1-3: </a:t>
            </a:r>
            <a:r>
              <a:rPr lang="en-US" sz="1200" kern="1200" dirty="0" smtClean="0">
                <a:solidFill>
                  <a:schemeClr val="tx1"/>
                </a:solidFill>
                <a:effectLst/>
                <a:latin typeface="+mn-lt"/>
                <a:ea typeface="+mn-ea"/>
                <a:cs typeface="+mn-cs"/>
              </a:rPr>
              <a:t>BHC= Lassen, ACCG=</a:t>
            </a:r>
            <a:r>
              <a:rPr lang="en-US" sz="1200" kern="1200" baseline="0" dirty="0" smtClean="0">
                <a:solidFill>
                  <a:schemeClr val="tx1"/>
                </a:solidFill>
                <a:effectLst/>
                <a:latin typeface="+mn-lt"/>
                <a:ea typeface="+mn-ea"/>
                <a:cs typeface="+mn-cs"/>
              </a:rPr>
              <a:t> El Dorado/ Stanislaus, Dinkey= Sierra)</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Case Studies 4 &amp; 5:  All lands projects within CA that are part of the Cohesive Fire Strategy (Governor’s selection of priority area),</a:t>
            </a:r>
            <a:r>
              <a:rPr lang="en-US" sz="1200" kern="1200" baseline="0" dirty="0" smtClean="0">
                <a:solidFill>
                  <a:schemeClr val="tx1"/>
                </a:solidFill>
                <a:effectLst/>
                <a:latin typeface="+mn-lt"/>
                <a:ea typeface="+mn-ea"/>
                <a:cs typeface="+mn-cs"/>
              </a:rPr>
              <a:t> funded for all lands work in 2014</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Case Study</a:t>
            </a:r>
            <a:r>
              <a:rPr lang="en-US" sz="1200" kern="1200" baseline="0" dirty="0" smtClean="0">
                <a:solidFill>
                  <a:schemeClr val="tx1"/>
                </a:solidFill>
                <a:effectLst/>
                <a:latin typeface="+mn-lt"/>
                <a:ea typeface="+mn-ea"/>
                <a:cs typeface="+mn-cs"/>
              </a:rPr>
              <a:t> 5: </a:t>
            </a:r>
            <a:r>
              <a:rPr lang="en-US" sz="1200" kern="1200" dirty="0" smtClean="0">
                <a:solidFill>
                  <a:schemeClr val="tx1"/>
                </a:solidFill>
                <a:effectLst/>
                <a:latin typeface="+mn-lt"/>
                <a:ea typeface="+mn-ea"/>
                <a:cs typeface="+mn-cs"/>
              </a:rPr>
              <a:t>Six Rivers National Forest (Klamath)</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i="1" dirty="0" err="1" smtClean="0">
                <a:effectLst/>
              </a:rPr>
              <a:t>Southfork</a:t>
            </a:r>
            <a:r>
              <a:rPr lang="en-US" i="1" dirty="0" smtClean="0">
                <a:effectLst/>
              </a:rPr>
              <a:t> American River Watershed Cohesive Strategic Landscape Project</a:t>
            </a:r>
            <a:endParaRPr lang="en-US" dirty="0" smtClean="0">
              <a:effectLst/>
            </a:endParaRPr>
          </a:p>
          <a:p>
            <a:r>
              <a:rPr lang="en-US" sz="1200" kern="1200" dirty="0" smtClean="0">
                <a:solidFill>
                  <a:schemeClr val="tx1"/>
                </a:solidFill>
                <a:effectLst/>
                <a:latin typeface="+mn-lt"/>
                <a:ea typeface="+mn-ea"/>
                <a:cs typeface="+mn-cs"/>
              </a:rPr>
              <a:t>Eldorado National Forest (highway</a:t>
            </a:r>
            <a:r>
              <a:rPr lang="en-US" sz="1200" kern="1200" baseline="0" dirty="0" smtClean="0">
                <a:solidFill>
                  <a:schemeClr val="tx1"/>
                </a:solidFill>
                <a:effectLst/>
                <a:latin typeface="+mn-lt"/>
                <a:ea typeface="+mn-ea"/>
                <a:cs typeface="+mn-cs"/>
              </a:rPr>
              <a:t> 50 corridor)</a:t>
            </a:r>
          </a:p>
          <a:p>
            <a:pPr lvl="1"/>
            <a:endParaRPr lang="en-US" sz="1200" kern="1200" dirty="0" smtClean="0">
              <a:solidFill>
                <a:schemeClr val="tx1"/>
              </a:solidFill>
              <a:effectLst/>
              <a:latin typeface="+mn-lt"/>
              <a:ea typeface="+mn-ea"/>
              <a:cs typeface="+mn-cs"/>
            </a:endParaRPr>
          </a:p>
          <a:p>
            <a:pPr lvl="1"/>
            <a:r>
              <a:rPr lang="en-US" sz="1050" kern="1200" dirty="0" smtClean="0">
                <a:solidFill>
                  <a:schemeClr val="tx1"/>
                </a:solidFill>
                <a:effectLst/>
                <a:latin typeface="+mn-lt"/>
                <a:ea typeface="+mn-ea"/>
                <a:cs typeface="+mn-cs"/>
              </a:rPr>
              <a:t>A combination of 2 initiatives, both funded in 2014</a:t>
            </a:r>
          </a:p>
          <a:p>
            <a:pPr lvl="2"/>
            <a:r>
              <a:rPr lang="en-US" sz="1050" kern="1200" dirty="0" smtClean="0">
                <a:solidFill>
                  <a:schemeClr val="tx1"/>
                </a:solidFill>
                <a:effectLst/>
                <a:latin typeface="+mn-lt"/>
                <a:ea typeface="+mn-ea"/>
                <a:cs typeface="+mn-cs"/>
              </a:rPr>
              <a:t>USDA Farm Bill, 91,000 acres, all USFS land, emphasis on insects and disease</a:t>
            </a:r>
          </a:p>
          <a:p>
            <a:pPr lvl="2"/>
            <a:r>
              <a:rPr lang="en-US" sz="1050" kern="1200" dirty="0" smtClean="0">
                <a:solidFill>
                  <a:schemeClr val="tx1"/>
                </a:solidFill>
                <a:effectLst/>
                <a:latin typeface="+mn-lt"/>
                <a:ea typeface="+mn-ea"/>
                <a:cs typeface="+mn-cs"/>
              </a:rPr>
              <a:t>Cohesive Fire Strategy (Governor’s selection of priority area) expanded into a 409,895 acre (250,000 acres of USFS) landscape that does include private lands, emphasis on wild land fire risk reduction</a:t>
            </a:r>
          </a:p>
          <a:p>
            <a:pPr lvl="1"/>
            <a:r>
              <a:rPr lang="en-US" sz="1050" kern="1200" dirty="0" smtClean="0">
                <a:solidFill>
                  <a:schemeClr val="tx1"/>
                </a:solidFill>
                <a:effectLst/>
                <a:latin typeface="+mn-lt"/>
                <a:ea typeface="+mn-ea"/>
                <a:cs typeface="+mn-cs"/>
              </a:rPr>
              <a:t>Received first ear-marked funding in 2013</a:t>
            </a:r>
          </a:p>
          <a:p>
            <a:pPr lvl="1"/>
            <a:r>
              <a:rPr lang="en-US" sz="1050" kern="1200" dirty="0" smtClean="0">
                <a:solidFill>
                  <a:schemeClr val="tx1"/>
                </a:solidFill>
                <a:effectLst/>
                <a:latin typeface="+mn-lt"/>
                <a:ea typeface="+mn-ea"/>
                <a:cs typeface="+mn-cs"/>
              </a:rPr>
              <a:t>2 part strategy</a:t>
            </a:r>
          </a:p>
          <a:p>
            <a:pPr lvl="2"/>
            <a:r>
              <a:rPr lang="en-US" sz="1050" kern="1200" dirty="0" smtClean="0">
                <a:solidFill>
                  <a:schemeClr val="tx1"/>
                </a:solidFill>
                <a:effectLst/>
                <a:latin typeface="+mn-lt"/>
                <a:ea typeface="+mn-ea"/>
                <a:cs typeface="+mn-cs"/>
              </a:rPr>
              <a:t>A 2-year incorporation of their 5 year thinning plan on former timber plantations within the 90,000 acres. This does involve working on private lands and they are partnering with SPI to create fuel breaks and thin. Currently in the field work/ pre public scoping phase of the project. A timeline will likely be available in late February.</a:t>
            </a:r>
          </a:p>
          <a:p>
            <a:pPr lvl="2"/>
            <a:r>
              <a:rPr lang="en-US" sz="1050" kern="1200" dirty="0" smtClean="0">
                <a:solidFill>
                  <a:schemeClr val="tx1"/>
                </a:solidFill>
                <a:effectLst/>
                <a:latin typeface="+mn-lt"/>
                <a:ea typeface="+mn-ea"/>
                <a:cs typeface="+mn-cs"/>
              </a:rPr>
              <a:t>In contract with the Institute for Environmental Conflict Resolution to develop a stakeholder collaborative group. The agreement began in August and they have had several planning meetings; hoping to have the collaborative established by May or June</a:t>
            </a: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D86E3C3D-9BC3-4D85-909B-6152CE4A2316}" type="slidenum">
              <a:rPr lang="en-US" smtClean="0"/>
              <a:t>5</a:t>
            </a:fld>
            <a:endParaRPr lang="en-US"/>
          </a:p>
        </p:txBody>
      </p:sp>
    </p:spTree>
    <p:extLst>
      <p:ext uri="{BB962C8B-B14F-4D97-AF65-F5344CB8AC3E}">
        <p14:creationId xmlns:p14="http://schemas.microsoft.com/office/powerpoint/2010/main" val="186196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Cultur</a:t>
            </a:r>
            <a:r>
              <a:rPr lang="en-US" baseline="0" dirty="0" smtClean="0"/>
              <a:t>al ties to the landscape</a:t>
            </a:r>
          </a:p>
          <a:p>
            <a:r>
              <a:rPr lang="en-US" baseline="0" dirty="0" smtClean="0"/>
              <a:t>Economic patterns</a:t>
            </a:r>
          </a:p>
          <a:p>
            <a:r>
              <a:rPr lang="en-US" baseline="0" dirty="0" smtClean="0"/>
              <a:t>Biophysical boundaries</a:t>
            </a:r>
          </a:p>
          <a:p>
            <a:r>
              <a:rPr lang="en-US" baseline="0" dirty="0" err="1" smtClean="0"/>
              <a:t>Exisiting</a:t>
            </a:r>
            <a:r>
              <a:rPr lang="en-US" baseline="0" dirty="0" smtClean="0"/>
              <a:t> socioeconomic boundaries</a:t>
            </a:r>
          </a:p>
        </p:txBody>
      </p:sp>
      <p:sp>
        <p:nvSpPr>
          <p:cNvPr id="4" name="Slide Number Placeholder 3"/>
          <p:cNvSpPr>
            <a:spLocks noGrp="1"/>
          </p:cNvSpPr>
          <p:nvPr>
            <p:ph type="sldNum" sz="quarter" idx="10"/>
          </p:nvPr>
        </p:nvSpPr>
        <p:spPr/>
        <p:txBody>
          <a:bodyPr/>
          <a:lstStyle/>
          <a:p>
            <a:fld id="{D86E3C3D-9BC3-4D85-909B-6152CE4A2316}" type="slidenum">
              <a:rPr lang="en-US" smtClean="0"/>
              <a:t>7</a:t>
            </a:fld>
            <a:endParaRPr lang="en-US"/>
          </a:p>
        </p:txBody>
      </p:sp>
    </p:spTree>
    <p:extLst>
      <p:ext uri="{BB962C8B-B14F-4D97-AF65-F5344CB8AC3E}">
        <p14:creationId xmlns:p14="http://schemas.microsoft.com/office/powerpoint/2010/main" val="4237275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(Local supplies, </a:t>
            </a:r>
            <a:r>
              <a:rPr lang="en-US" sz="1200" dirty="0" err="1" smtClean="0">
                <a:effectLst/>
              </a:rPr>
              <a:t>biobased</a:t>
            </a:r>
            <a:r>
              <a:rPr lang="en-US" sz="1200" dirty="0" smtClean="0">
                <a:effectLst/>
              </a:rPr>
              <a:t>-fuels, employment training, local philanthropy)_</a:t>
            </a:r>
            <a:endParaRPr lang="en-US" sz="1400" dirty="0" smtClean="0">
              <a:effectLst/>
              <a:latin typeface="Cambria" panose="02040503050406030204" pitchFamily="18" charset="0"/>
              <a:ea typeface="MS Mincho"/>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749E3F8-3F72-4B33-9219-84BD69F4546A}" type="slidenum">
              <a:rPr lang="en-US" smtClean="0"/>
              <a:t>10</a:t>
            </a:fld>
            <a:endParaRPr lang="en-US"/>
          </a:p>
        </p:txBody>
      </p:sp>
    </p:spTree>
    <p:extLst>
      <p:ext uri="{BB962C8B-B14F-4D97-AF65-F5344CB8AC3E}">
        <p14:creationId xmlns:p14="http://schemas.microsoft.com/office/powerpoint/2010/main" val="2745080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above diagram illustrates the pathway to a service contract acquisition. Note that the path is cyclic and contains program management steps (highlighted in green) as well as contracting components (highlighted in blue). Collaborative input is most effective during the program management portions of the flow path. Also note that while Stewardship Contracts are required to use the tradeoff process nested within Best Value Evaluation, other contracts may use this process as well.</a:t>
            </a:r>
            <a:endParaRPr lang="en-US" dirty="0"/>
          </a:p>
        </p:txBody>
      </p:sp>
      <p:sp>
        <p:nvSpPr>
          <p:cNvPr id="4" name="Slide Number Placeholder 3"/>
          <p:cNvSpPr>
            <a:spLocks noGrp="1"/>
          </p:cNvSpPr>
          <p:nvPr>
            <p:ph type="sldNum" sz="quarter" idx="10"/>
          </p:nvPr>
        </p:nvSpPr>
        <p:spPr/>
        <p:txBody>
          <a:bodyPr/>
          <a:lstStyle/>
          <a:p>
            <a:fld id="{D86E3C3D-9BC3-4D85-909B-6152CE4A2316}" type="slidenum">
              <a:rPr lang="en-US" smtClean="0"/>
              <a:t>11</a:t>
            </a:fld>
            <a:endParaRPr lang="en-US"/>
          </a:p>
        </p:txBody>
      </p:sp>
    </p:spTree>
    <p:extLst>
      <p:ext uri="{BB962C8B-B14F-4D97-AF65-F5344CB8AC3E}">
        <p14:creationId xmlns:p14="http://schemas.microsoft.com/office/powerpoint/2010/main" val="1717976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above diagram illustrates the pathway to a service contract acquisition. Note that the path is cyclic and contains program management steps (highlighted in green) as well as contracting components (highlighted in blue). Collaborative input is most effective during the program management portions of the flow path. Also note that while Stewardship Contracts are required to use the tradeoff process nested within Best Value Evaluation, other contracts may use this process as well.</a:t>
            </a:r>
            <a:endParaRPr lang="en-US" dirty="0"/>
          </a:p>
        </p:txBody>
      </p:sp>
      <p:sp>
        <p:nvSpPr>
          <p:cNvPr id="4" name="Slide Number Placeholder 3"/>
          <p:cNvSpPr>
            <a:spLocks noGrp="1"/>
          </p:cNvSpPr>
          <p:nvPr>
            <p:ph type="sldNum" sz="quarter" idx="10"/>
          </p:nvPr>
        </p:nvSpPr>
        <p:spPr/>
        <p:txBody>
          <a:bodyPr/>
          <a:lstStyle/>
          <a:p>
            <a:fld id="{D86E3C3D-9BC3-4D85-909B-6152CE4A2316}" type="slidenum">
              <a:rPr lang="en-US" smtClean="0"/>
              <a:t>19</a:t>
            </a:fld>
            <a:endParaRPr lang="en-US"/>
          </a:p>
        </p:txBody>
      </p:sp>
    </p:spTree>
    <p:extLst>
      <p:ext uri="{BB962C8B-B14F-4D97-AF65-F5344CB8AC3E}">
        <p14:creationId xmlns:p14="http://schemas.microsoft.com/office/powerpoint/2010/main" val="2515818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 &amp;</a:t>
            </a:r>
            <a:r>
              <a:rPr lang="en-US" baseline="0" dirty="0" smtClean="0"/>
              <a:t> A</a:t>
            </a:r>
          </a:p>
          <a:p>
            <a:r>
              <a:rPr lang="en-US" baseline="0" dirty="0" smtClean="0"/>
              <a:t>Pierce Roll Out</a:t>
            </a:r>
          </a:p>
          <a:p>
            <a:r>
              <a:rPr lang="en-US" baseline="0" dirty="0" smtClean="0"/>
              <a:t>Discussion on pilot</a:t>
            </a:r>
            <a:endParaRPr lang="en-US" dirty="0"/>
          </a:p>
        </p:txBody>
      </p:sp>
      <p:sp>
        <p:nvSpPr>
          <p:cNvPr id="4" name="Slide Number Placeholder 3"/>
          <p:cNvSpPr>
            <a:spLocks noGrp="1"/>
          </p:cNvSpPr>
          <p:nvPr>
            <p:ph type="sldNum" sz="quarter" idx="10"/>
          </p:nvPr>
        </p:nvSpPr>
        <p:spPr/>
        <p:txBody>
          <a:bodyPr/>
          <a:lstStyle/>
          <a:p>
            <a:fld id="{0749E3F8-3F72-4B33-9219-84BD69F4546A}" type="slidenum">
              <a:rPr lang="en-US" smtClean="0"/>
              <a:t>21</a:t>
            </a:fld>
            <a:endParaRPr lang="en-US"/>
          </a:p>
        </p:txBody>
      </p:sp>
    </p:spTree>
    <p:extLst>
      <p:ext uri="{BB962C8B-B14F-4D97-AF65-F5344CB8AC3E}">
        <p14:creationId xmlns:p14="http://schemas.microsoft.com/office/powerpoint/2010/main" val="1854164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7EFA39-4B18-4007-A2AA-1162DD950988}"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982A7-E5A3-444E-A69C-0A135A7B01F2}" type="slidenum">
              <a:rPr lang="en-US" smtClean="0"/>
              <a:t>‹#›</a:t>
            </a:fld>
            <a:endParaRPr lang="en-US"/>
          </a:p>
        </p:txBody>
      </p:sp>
    </p:spTree>
    <p:extLst>
      <p:ext uri="{BB962C8B-B14F-4D97-AF65-F5344CB8AC3E}">
        <p14:creationId xmlns:p14="http://schemas.microsoft.com/office/powerpoint/2010/main" val="3413705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7EFA39-4B18-4007-A2AA-1162DD950988}"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982A7-E5A3-444E-A69C-0A135A7B01F2}" type="slidenum">
              <a:rPr lang="en-US" smtClean="0"/>
              <a:t>‹#›</a:t>
            </a:fld>
            <a:endParaRPr lang="en-US"/>
          </a:p>
        </p:txBody>
      </p:sp>
    </p:spTree>
    <p:extLst>
      <p:ext uri="{BB962C8B-B14F-4D97-AF65-F5344CB8AC3E}">
        <p14:creationId xmlns:p14="http://schemas.microsoft.com/office/powerpoint/2010/main" val="263540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7EFA39-4B18-4007-A2AA-1162DD950988}"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982A7-E5A3-444E-A69C-0A135A7B01F2}" type="slidenum">
              <a:rPr lang="en-US" smtClean="0"/>
              <a:t>‹#›</a:t>
            </a:fld>
            <a:endParaRPr lang="en-US"/>
          </a:p>
        </p:txBody>
      </p:sp>
    </p:spTree>
    <p:extLst>
      <p:ext uri="{BB962C8B-B14F-4D97-AF65-F5344CB8AC3E}">
        <p14:creationId xmlns:p14="http://schemas.microsoft.com/office/powerpoint/2010/main" val="1878492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7EFA39-4B18-4007-A2AA-1162DD950988}"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982A7-E5A3-444E-A69C-0A135A7B01F2}" type="slidenum">
              <a:rPr lang="en-US" smtClean="0"/>
              <a:t>‹#›</a:t>
            </a:fld>
            <a:endParaRPr lang="en-US"/>
          </a:p>
        </p:txBody>
      </p:sp>
    </p:spTree>
    <p:extLst>
      <p:ext uri="{BB962C8B-B14F-4D97-AF65-F5344CB8AC3E}">
        <p14:creationId xmlns:p14="http://schemas.microsoft.com/office/powerpoint/2010/main" val="246347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7EFA39-4B18-4007-A2AA-1162DD950988}"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982A7-E5A3-444E-A69C-0A135A7B01F2}" type="slidenum">
              <a:rPr lang="en-US" smtClean="0"/>
              <a:t>‹#›</a:t>
            </a:fld>
            <a:endParaRPr lang="en-US"/>
          </a:p>
        </p:txBody>
      </p:sp>
    </p:spTree>
    <p:extLst>
      <p:ext uri="{BB962C8B-B14F-4D97-AF65-F5344CB8AC3E}">
        <p14:creationId xmlns:p14="http://schemas.microsoft.com/office/powerpoint/2010/main" val="3896278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7EFA39-4B18-4007-A2AA-1162DD950988}"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982A7-E5A3-444E-A69C-0A135A7B01F2}" type="slidenum">
              <a:rPr lang="en-US" smtClean="0"/>
              <a:t>‹#›</a:t>
            </a:fld>
            <a:endParaRPr lang="en-US"/>
          </a:p>
        </p:txBody>
      </p:sp>
    </p:spTree>
    <p:extLst>
      <p:ext uri="{BB962C8B-B14F-4D97-AF65-F5344CB8AC3E}">
        <p14:creationId xmlns:p14="http://schemas.microsoft.com/office/powerpoint/2010/main" val="4218854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7EFA39-4B18-4007-A2AA-1162DD950988}" type="datetimeFigureOut">
              <a:rPr lang="en-US" smtClean="0"/>
              <a:t>4/14/2016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D982A7-E5A3-444E-A69C-0A135A7B01F2}" type="slidenum">
              <a:rPr lang="en-US" smtClean="0"/>
              <a:t>‹#›</a:t>
            </a:fld>
            <a:endParaRPr lang="en-US"/>
          </a:p>
        </p:txBody>
      </p:sp>
    </p:spTree>
    <p:extLst>
      <p:ext uri="{BB962C8B-B14F-4D97-AF65-F5344CB8AC3E}">
        <p14:creationId xmlns:p14="http://schemas.microsoft.com/office/powerpoint/2010/main" val="817491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7EFA39-4B18-4007-A2AA-1162DD950988}" type="datetimeFigureOut">
              <a:rPr lang="en-US" smtClean="0"/>
              <a:t>4/14/2016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D982A7-E5A3-444E-A69C-0A135A7B01F2}" type="slidenum">
              <a:rPr lang="en-US" smtClean="0"/>
              <a:t>‹#›</a:t>
            </a:fld>
            <a:endParaRPr lang="en-US"/>
          </a:p>
        </p:txBody>
      </p:sp>
    </p:spTree>
    <p:extLst>
      <p:ext uri="{BB962C8B-B14F-4D97-AF65-F5344CB8AC3E}">
        <p14:creationId xmlns:p14="http://schemas.microsoft.com/office/powerpoint/2010/main" val="1791785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EFA39-4B18-4007-A2AA-1162DD950988}" type="datetimeFigureOut">
              <a:rPr lang="en-US" smtClean="0"/>
              <a:t>4/14/2016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D982A7-E5A3-444E-A69C-0A135A7B01F2}" type="slidenum">
              <a:rPr lang="en-US" smtClean="0"/>
              <a:t>‹#›</a:t>
            </a:fld>
            <a:endParaRPr lang="en-US"/>
          </a:p>
        </p:txBody>
      </p:sp>
    </p:spTree>
    <p:extLst>
      <p:ext uri="{BB962C8B-B14F-4D97-AF65-F5344CB8AC3E}">
        <p14:creationId xmlns:p14="http://schemas.microsoft.com/office/powerpoint/2010/main" val="240948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7EFA39-4B18-4007-A2AA-1162DD950988}"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982A7-E5A3-444E-A69C-0A135A7B01F2}" type="slidenum">
              <a:rPr lang="en-US" smtClean="0"/>
              <a:t>‹#›</a:t>
            </a:fld>
            <a:endParaRPr lang="en-US"/>
          </a:p>
        </p:txBody>
      </p:sp>
    </p:spTree>
    <p:extLst>
      <p:ext uri="{BB962C8B-B14F-4D97-AF65-F5344CB8AC3E}">
        <p14:creationId xmlns:p14="http://schemas.microsoft.com/office/powerpoint/2010/main" val="236771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7EFA39-4B18-4007-A2AA-1162DD950988}"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982A7-E5A3-444E-A69C-0A135A7B01F2}" type="slidenum">
              <a:rPr lang="en-US" smtClean="0"/>
              <a:t>‹#›</a:t>
            </a:fld>
            <a:endParaRPr lang="en-US"/>
          </a:p>
        </p:txBody>
      </p:sp>
    </p:spTree>
    <p:extLst>
      <p:ext uri="{BB962C8B-B14F-4D97-AF65-F5344CB8AC3E}">
        <p14:creationId xmlns:p14="http://schemas.microsoft.com/office/powerpoint/2010/main" val="417895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EFA39-4B18-4007-A2AA-1162DD950988}" type="datetimeFigureOut">
              <a:rPr lang="en-US" smtClean="0"/>
              <a:t>4/14/2016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982A7-E5A3-444E-A69C-0A135A7B01F2}" type="slidenum">
              <a:rPr lang="en-US" smtClean="0"/>
              <a:t>‹#›</a:t>
            </a:fld>
            <a:endParaRPr lang="en-US"/>
          </a:p>
        </p:txBody>
      </p:sp>
    </p:spTree>
    <p:extLst>
      <p:ext uri="{BB962C8B-B14F-4D97-AF65-F5344CB8AC3E}">
        <p14:creationId xmlns:p14="http://schemas.microsoft.com/office/powerpoint/2010/main" val="134162991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81" t="8889" r="1657" b="5245"/>
          <a:stretch/>
        </p:blipFill>
        <p:spPr>
          <a:xfrm>
            <a:off x="3753612" y="2358178"/>
            <a:ext cx="4610100" cy="4391870"/>
          </a:xfrm>
          <a:prstGeom prst="rect">
            <a:avLst/>
          </a:prstGeom>
        </p:spPr>
      </p:pic>
      <p:sp>
        <p:nvSpPr>
          <p:cNvPr id="2" name="Title 1"/>
          <p:cNvSpPr>
            <a:spLocks noGrp="1"/>
          </p:cNvSpPr>
          <p:nvPr>
            <p:ph type="ctrTitle"/>
          </p:nvPr>
        </p:nvSpPr>
        <p:spPr>
          <a:xfrm>
            <a:off x="686562" y="143482"/>
            <a:ext cx="10744200" cy="2059115"/>
          </a:xfrm>
        </p:spPr>
        <p:txBody>
          <a:bodyPr>
            <a:normAutofit fontScale="90000"/>
          </a:bodyPr>
          <a:lstStyle/>
          <a:p>
            <a:r>
              <a:rPr lang="en-US" sz="8000" b="1" dirty="0" smtClean="0">
                <a:latin typeface="Arial" panose="020B0604020202020204" pitchFamily="34" charset="0"/>
                <a:cs typeface="Arial" panose="020B0604020202020204" pitchFamily="34" charset="0"/>
              </a:rPr>
              <a:t>SCALE</a:t>
            </a:r>
            <a:r>
              <a:rPr lang="en-US" sz="4800" dirty="0" smtClean="0">
                <a:latin typeface="Arial" panose="020B0604020202020204" pitchFamily="34" charset="0"/>
                <a:cs typeface="Arial" panose="020B0604020202020204" pitchFamily="34" charset="0"/>
              </a:rPr>
              <a:t/>
            </a:r>
            <a:br>
              <a:rPr lang="en-US" sz="4800" dirty="0" smtClean="0">
                <a:latin typeface="Arial" panose="020B0604020202020204" pitchFamily="34" charset="0"/>
                <a:cs typeface="Arial" panose="020B0604020202020204" pitchFamily="34" charset="0"/>
              </a:rPr>
            </a:br>
            <a:r>
              <a:rPr lang="en-US" sz="4400" i="1" dirty="0" smtClean="0">
                <a:latin typeface="Arial" panose="020B0604020202020204" pitchFamily="34" charset="0"/>
                <a:cs typeface="Arial" panose="020B0604020202020204" pitchFamily="34" charset="0"/>
              </a:rPr>
              <a:t>Sierra-to-California All-Lands Enhancement</a:t>
            </a:r>
            <a:endParaRPr lang="en-US" sz="4400" i="1" dirty="0">
              <a:latin typeface="Arial" panose="020B0604020202020204" pitchFamily="34" charset="0"/>
              <a:cs typeface="Arial" panose="020B0604020202020204" pitchFamily="34" charset="0"/>
            </a:endParaRPr>
          </a:p>
        </p:txBody>
      </p:sp>
      <p:sp>
        <p:nvSpPr>
          <p:cNvPr id="5" name="Rectangle 4"/>
          <p:cNvSpPr/>
          <p:nvPr/>
        </p:nvSpPr>
        <p:spPr>
          <a:xfrm>
            <a:off x="3753612" y="6042127"/>
            <a:ext cx="1706039" cy="7079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886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Local Benefit Evaluation Process</a:t>
            </a:r>
            <a:endParaRPr lang="en-US"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49711266"/>
              </p:ext>
            </p:extLst>
          </p:nvPr>
        </p:nvGraphicFramePr>
        <p:xfrm>
          <a:off x="971550" y="1712596"/>
          <a:ext cx="9715499" cy="4558601"/>
        </p:xfrm>
        <a:graphic>
          <a:graphicData uri="http://schemas.openxmlformats.org/drawingml/2006/table">
            <a:tbl>
              <a:tblPr firstRow="1" firstCol="1" bandRow="1">
                <a:tableStyleId>{5C22544A-7EE6-4342-B048-85BDC9FD1C3A}</a:tableStyleId>
              </a:tblPr>
              <a:tblGrid>
                <a:gridCol w="2473854">
                  <a:extLst>
                    <a:ext uri="{9D8B030D-6E8A-4147-A177-3AD203B41FA5}">
                      <a16:colId xmlns:a16="http://schemas.microsoft.com/office/drawing/2014/main" val="547036712"/>
                    </a:ext>
                  </a:extLst>
                </a:gridCol>
                <a:gridCol w="2289637">
                  <a:extLst>
                    <a:ext uri="{9D8B030D-6E8A-4147-A177-3AD203B41FA5}">
                      <a16:colId xmlns:a16="http://schemas.microsoft.com/office/drawing/2014/main" val="1160371657"/>
                    </a:ext>
                  </a:extLst>
                </a:gridCol>
                <a:gridCol w="1720217">
                  <a:extLst>
                    <a:ext uri="{9D8B030D-6E8A-4147-A177-3AD203B41FA5}">
                      <a16:colId xmlns:a16="http://schemas.microsoft.com/office/drawing/2014/main" val="2115045907"/>
                    </a:ext>
                  </a:extLst>
                </a:gridCol>
                <a:gridCol w="1720217">
                  <a:extLst>
                    <a:ext uri="{9D8B030D-6E8A-4147-A177-3AD203B41FA5}">
                      <a16:colId xmlns:a16="http://schemas.microsoft.com/office/drawing/2014/main" val="132141188"/>
                    </a:ext>
                  </a:extLst>
                </a:gridCol>
                <a:gridCol w="1511574">
                  <a:extLst>
                    <a:ext uri="{9D8B030D-6E8A-4147-A177-3AD203B41FA5}">
                      <a16:colId xmlns:a16="http://schemas.microsoft.com/office/drawing/2014/main" val="3451053872"/>
                    </a:ext>
                  </a:extLst>
                </a:gridCol>
              </a:tblGrid>
              <a:tr h="1022921">
                <a:tc>
                  <a:txBody>
                    <a:bodyPr/>
                    <a:lstStyle/>
                    <a:p>
                      <a:pPr marL="0" marR="0" algn="ctr">
                        <a:spcBef>
                          <a:spcPts val="0"/>
                        </a:spcBef>
                        <a:spcAft>
                          <a:spcPts val="0"/>
                        </a:spcAft>
                      </a:pPr>
                      <a:r>
                        <a:rPr lang="en-US" sz="2400" dirty="0">
                          <a:effectLst/>
                        </a:rPr>
                        <a:t>Variable</a:t>
                      </a:r>
                      <a:endParaRPr lang="en-US" sz="2800" dirty="0">
                        <a:effectLst/>
                        <a:latin typeface="Cambria" panose="02040503050406030204" pitchFamily="18" charset="0"/>
                        <a:ea typeface="MS Mincho"/>
                        <a:cs typeface="Times New Roman" panose="02020603050405020304" pitchFamily="18" charset="0"/>
                      </a:endParaRPr>
                    </a:p>
                  </a:txBody>
                  <a:tcPr marL="68580" marR="68580" marT="0" marB="0" anchor="ctr">
                    <a:solidFill>
                      <a:schemeClr val="tx2">
                        <a:lumMod val="50000"/>
                      </a:schemeClr>
                    </a:solidFill>
                  </a:tcPr>
                </a:tc>
                <a:tc>
                  <a:txBody>
                    <a:bodyPr/>
                    <a:lstStyle/>
                    <a:p>
                      <a:pPr marL="0" marR="0" algn="ctr">
                        <a:spcBef>
                          <a:spcPts val="0"/>
                        </a:spcBef>
                        <a:spcAft>
                          <a:spcPts val="0"/>
                        </a:spcAft>
                      </a:pPr>
                      <a:r>
                        <a:rPr lang="en-US" sz="2400" dirty="0">
                          <a:effectLst/>
                        </a:rPr>
                        <a:t>Threshold</a:t>
                      </a:r>
                      <a:endParaRPr lang="en-US" sz="2800" dirty="0">
                        <a:effectLst/>
                        <a:latin typeface="Cambria" panose="02040503050406030204" pitchFamily="18" charset="0"/>
                        <a:ea typeface="MS Mincho"/>
                        <a:cs typeface="Times New Roman" panose="02020603050405020304" pitchFamily="18" charset="0"/>
                      </a:endParaRPr>
                    </a:p>
                  </a:txBody>
                  <a:tcPr marL="68580" marR="68580" marT="0" marB="0" anchor="ctr">
                    <a:solidFill>
                      <a:schemeClr val="tx2">
                        <a:lumMod val="50000"/>
                      </a:schemeClr>
                    </a:solidFill>
                  </a:tcPr>
                </a:tc>
                <a:tc>
                  <a:txBody>
                    <a:bodyPr/>
                    <a:lstStyle/>
                    <a:p>
                      <a:pPr marL="0" marR="0" algn="ctr">
                        <a:spcBef>
                          <a:spcPts val="0"/>
                        </a:spcBef>
                        <a:spcAft>
                          <a:spcPts val="0"/>
                        </a:spcAft>
                      </a:pPr>
                      <a:r>
                        <a:rPr lang="en-US" sz="2400" dirty="0">
                          <a:effectLst/>
                        </a:rPr>
                        <a:t>Points Relative to 1</a:t>
                      </a:r>
                      <a:r>
                        <a:rPr lang="en-US" sz="2400" baseline="30000" dirty="0">
                          <a:effectLst/>
                        </a:rPr>
                        <a:t>st</a:t>
                      </a:r>
                      <a:r>
                        <a:rPr lang="en-US" sz="2400" dirty="0">
                          <a:effectLst/>
                        </a:rPr>
                        <a:t> Tier</a:t>
                      </a:r>
                      <a:endParaRPr lang="en-US" sz="2800" dirty="0">
                        <a:effectLst/>
                        <a:latin typeface="Cambria" panose="02040503050406030204" pitchFamily="18" charset="0"/>
                        <a:ea typeface="MS Mincho"/>
                        <a:cs typeface="Times New Roman" panose="02020603050405020304" pitchFamily="18" charset="0"/>
                      </a:endParaRPr>
                    </a:p>
                  </a:txBody>
                  <a:tcPr marL="68580" marR="68580" marT="0" marB="0" anchor="ctr">
                    <a:solidFill>
                      <a:schemeClr val="tx2">
                        <a:lumMod val="50000"/>
                      </a:schemeClr>
                    </a:solidFill>
                  </a:tcPr>
                </a:tc>
                <a:tc>
                  <a:txBody>
                    <a:bodyPr/>
                    <a:lstStyle/>
                    <a:p>
                      <a:pPr marL="0" marR="0" algn="ctr">
                        <a:spcBef>
                          <a:spcPts val="0"/>
                        </a:spcBef>
                        <a:spcAft>
                          <a:spcPts val="0"/>
                        </a:spcAft>
                      </a:pPr>
                      <a:r>
                        <a:rPr lang="en-US" sz="2400" dirty="0">
                          <a:effectLst/>
                        </a:rPr>
                        <a:t>Points Relative to 2</a:t>
                      </a:r>
                      <a:r>
                        <a:rPr lang="en-US" sz="2400" baseline="30000" dirty="0">
                          <a:effectLst/>
                        </a:rPr>
                        <a:t>nd</a:t>
                      </a:r>
                      <a:r>
                        <a:rPr lang="en-US" sz="2400" dirty="0">
                          <a:effectLst/>
                        </a:rPr>
                        <a:t> Tier</a:t>
                      </a:r>
                      <a:endParaRPr lang="en-US" sz="2800" dirty="0">
                        <a:effectLst/>
                        <a:latin typeface="Cambria" panose="02040503050406030204" pitchFamily="18" charset="0"/>
                        <a:ea typeface="MS Mincho"/>
                        <a:cs typeface="Times New Roman" panose="02020603050405020304" pitchFamily="18" charset="0"/>
                      </a:endParaRPr>
                    </a:p>
                  </a:txBody>
                  <a:tcPr marL="68580" marR="68580" marT="0" marB="0" anchor="ctr">
                    <a:solidFill>
                      <a:schemeClr val="tx2">
                        <a:lumMod val="50000"/>
                      </a:schemeClr>
                    </a:solidFill>
                  </a:tcPr>
                </a:tc>
                <a:tc>
                  <a:txBody>
                    <a:bodyPr/>
                    <a:lstStyle/>
                    <a:p>
                      <a:pPr marL="0" marR="0" algn="ctr">
                        <a:spcBef>
                          <a:spcPts val="0"/>
                        </a:spcBef>
                        <a:spcAft>
                          <a:spcPts val="0"/>
                        </a:spcAft>
                      </a:pPr>
                      <a:r>
                        <a:rPr lang="en-US" sz="2400" dirty="0">
                          <a:effectLst/>
                        </a:rPr>
                        <a:t>Points Relative to 3</a:t>
                      </a:r>
                      <a:r>
                        <a:rPr lang="en-US" sz="2400" baseline="30000" dirty="0">
                          <a:effectLst/>
                        </a:rPr>
                        <a:t>rd</a:t>
                      </a:r>
                      <a:r>
                        <a:rPr lang="en-US" sz="2400" dirty="0">
                          <a:effectLst/>
                        </a:rPr>
                        <a:t> Tier</a:t>
                      </a:r>
                      <a:endParaRPr lang="en-US" sz="2800" dirty="0">
                        <a:effectLst/>
                        <a:latin typeface="Cambria" panose="02040503050406030204" pitchFamily="18" charset="0"/>
                        <a:ea typeface="MS Mincho"/>
                        <a:cs typeface="Times New Roman" panose="02020603050405020304" pitchFamily="18" charset="0"/>
                      </a:endParaRPr>
                    </a:p>
                  </a:txBody>
                  <a:tcPr marL="68580" marR="68580" marT="0" marB="0" anchor="ctr">
                    <a:solidFill>
                      <a:schemeClr val="tx2">
                        <a:lumMod val="50000"/>
                      </a:schemeClr>
                    </a:solidFill>
                  </a:tcPr>
                </a:tc>
                <a:extLst>
                  <a:ext uri="{0D108BD9-81ED-4DB2-BD59-A6C34878D82A}">
                    <a16:rowId xmlns:a16="http://schemas.microsoft.com/office/drawing/2014/main" val="2637131411"/>
                  </a:ext>
                </a:extLst>
              </a:tr>
              <a:tr h="681947">
                <a:tc>
                  <a:txBody>
                    <a:bodyPr/>
                    <a:lstStyle/>
                    <a:p>
                      <a:pPr marL="0" marR="0" algn="l">
                        <a:spcBef>
                          <a:spcPts val="0"/>
                        </a:spcBef>
                        <a:spcAft>
                          <a:spcPts val="0"/>
                        </a:spcAft>
                      </a:pPr>
                      <a:r>
                        <a:rPr lang="en-US" sz="2400" dirty="0">
                          <a:effectLst/>
                        </a:rPr>
                        <a:t>Location</a:t>
                      </a:r>
                      <a:endParaRPr lang="en-US" sz="2800" dirty="0">
                        <a:effectLst/>
                        <a:latin typeface="Cambria" panose="02040503050406030204" pitchFamily="18" charset="0"/>
                        <a:ea typeface="MS Mincho"/>
                        <a:cs typeface="Times New Roman" panose="02020603050405020304" pitchFamily="18" charset="0"/>
                      </a:endParaRPr>
                    </a:p>
                  </a:txBody>
                  <a:tcPr marL="68580" marR="68580" marT="0" marB="0" anchor="ctr">
                    <a:solidFill>
                      <a:schemeClr val="tx2">
                        <a:lumMod val="50000"/>
                      </a:schemeClr>
                    </a:solidFill>
                  </a:tcPr>
                </a:tc>
                <a:tc>
                  <a:txBody>
                    <a:bodyPr/>
                    <a:lstStyle/>
                    <a:p>
                      <a:pPr marL="0" marR="0" algn="l">
                        <a:spcBef>
                          <a:spcPts val="0"/>
                        </a:spcBef>
                        <a:spcAft>
                          <a:spcPts val="0"/>
                        </a:spcAft>
                      </a:pPr>
                      <a:r>
                        <a:rPr lang="en-US" sz="2400" dirty="0">
                          <a:effectLst/>
                        </a:rPr>
                        <a:t>Headquarters are within</a:t>
                      </a:r>
                      <a:endParaRPr lang="en-US" sz="28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rPr>
                        <a:t>3</a:t>
                      </a:r>
                      <a:endParaRPr lang="en-US" sz="28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effectLst/>
                        </a:rPr>
                        <a:t>2</a:t>
                      </a:r>
                      <a:endParaRPr lang="en-US" sz="280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rPr>
                        <a:t>1</a:t>
                      </a:r>
                      <a:endParaRPr lang="en-US" sz="2800" dirty="0">
                        <a:effectLst/>
                        <a:latin typeface="Cambria" panose="02040503050406030204" pitchFamily="18"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3765597731"/>
                  </a:ext>
                </a:extLst>
              </a:tr>
              <a:tr h="1022921">
                <a:tc>
                  <a:txBody>
                    <a:bodyPr/>
                    <a:lstStyle/>
                    <a:p>
                      <a:pPr marL="0" marR="0" algn="l">
                        <a:spcBef>
                          <a:spcPts val="0"/>
                        </a:spcBef>
                        <a:spcAft>
                          <a:spcPts val="0"/>
                        </a:spcAft>
                      </a:pPr>
                      <a:r>
                        <a:rPr lang="en-US" sz="2400" dirty="0">
                          <a:effectLst/>
                        </a:rPr>
                        <a:t>Employees, </a:t>
                      </a:r>
                      <a:r>
                        <a:rPr lang="en-US" sz="2000" b="0" dirty="0">
                          <a:effectLst/>
                        </a:rPr>
                        <a:t>including subcontractors</a:t>
                      </a:r>
                      <a:endParaRPr lang="en-US" sz="2400" b="0" dirty="0">
                        <a:effectLst/>
                        <a:latin typeface="Cambria" panose="02040503050406030204" pitchFamily="18" charset="0"/>
                        <a:ea typeface="MS Mincho"/>
                        <a:cs typeface="Times New Roman" panose="02020603050405020304" pitchFamily="18" charset="0"/>
                      </a:endParaRPr>
                    </a:p>
                  </a:txBody>
                  <a:tcPr marL="68580" marR="68580" marT="0" marB="0" anchor="ctr">
                    <a:solidFill>
                      <a:schemeClr val="tx2">
                        <a:lumMod val="50000"/>
                      </a:schemeClr>
                    </a:solidFill>
                  </a:tcPr>
                </a:tc>
                <a:tc>
                  <a:txBody>
                    <a:bodyPr/>
                    <a:lstStyle/>
                    <a:p>
                      <a:pPr marL="0" marR="0" algn="l">
                        <a:spcBef>
                          <a:spcPts val="0"/>
                        </a:spcBef>
                        <a:spcAft>
                          <a:spcPts val="0"/>
                        </a:spcAft>
                      </a:pPr>
                      <a:r>
                        <a:rPr lang="en-US" sz="1600" dirty="0">
                          <a:effectLst/>
                        </a:rPr>
                        <a:t> </a:t>
                      </a:r>
                      <a:r>
                        <a:rPr lang="en-US" sz="2800" dirty="0" smtClean="0">
                          <a:effectLst/>
                        </a:rPr>
                        <a:t>50</a:t>
                      </a:r>
                      <a:r>
                        <a:rPr lang="en-US" sz="2400" dirty="0" smtClean="0">
                          <a:effectLst/>
                        </a:rPr>
                        <a:t>%+</a:t>
                      </a:r>
                      <a:endParaRPr lang="en-US" sz="28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rPr>
                        <a:t>3</a:t>
                      </a:r>
                      <a:endParaRPr lang="en-US" sz="28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rPr>
                        <a:t>2</a:t>
                      </a:r>
                      <a:endParaRPr lang="en-US" sz="28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rPr>
                        <a:t>1</a:t>
                      </a:r>
                      <a:endParaRPr lang="en-US" sz="2800" dirty="0">
                        <a:effectLst/>
                        <a:latin typeface="Cambria" panose="02040503050406030204" pitchFamily="18"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1469643213"/>
                  </a:ext>
                </a:extLst>
              </a:tr>
              <a:tr h="1319382">
                <a:tc>
                  <a:txBody>
                    <a:bodyPr/>
                    <a:lstStyle/>
                    <a:p>
                      <a:pPr marL="0" marR="0" algn="l">
                        <a:spcBef>
                          <a:spcPts val="0"/>
                        </a:spcBef>
                        <a:spcAft>
                          <a:spcPts val="0"/>
                        </a:spcAft>
                      </a:pPr>
                      <a:r>
                        <a:rPr lang="en-US" sz="2400" dirty="0">
                          <a:effectLst/>
                        </a:rPr>
                        <a:t>Other Socioeconomic </a:t>
                      </a:r>
                      <a:r>
                        <a:rPr lang="en-US" sz="2400" dirty="0" smtClean="0">
                          <a:effectLst/>
                        </a:rPr>
                        <a:t>Contributions, </a:t>
                      </a:r>
                      <a:r>
                        <a:rPr lang="en-US" sz="2000" dirty="0" smtClean="0">
                          <a:effectLst/>
                          <a:latin typeface="Cambria" panose="02040503050406030204" pitchFamily="18" charset="0"/>
                        </a:rPr>
                        <a:t>i</a:t>
                      </a:r>
                      <a:r>
                        <a:rPr lang="en-US" sz="2000" b="0" dirty="0" smtClean="0">
                          <a:effectLst/>
                          <a:latin typeface="Cambria" panose="02040503050406030204" pitchFamily="18" charset="0"/>
                          <a:ea typeface="MS Mincho"/>
                          <a:cs typeface="Times New Roman" panose="02020603050405020304" pitchFamily="18" charset="0"/>
                        </a:rPr>
                        <a:t>ncluding local supplies</a:t>
                      </a:r>
                      <a:endParaRPr lang="en-US" sz="2400" b="0" dirty="0">
                        <a:effectLst/>
                        <a:latin typeface="Cambria" panose="02040503050406030204" pitchFamily="18" charset="0"/>
                        <a:ea typeface="MS Mincho"/>
                        <a:cs typeface="Times New Roman" panose="02020603050405020304" pitchFamily="18" charset="0"/>
                      </a:endParaRPr>
                    </a:p>
                  </a:txBody>
                  <a:tcPr marL="68580" marR="68580" marT="0" marB="0" anchor="ctr">
                    <a:solidFill>
                      <a:schemeClr val="tx2">
                        <a:lumMod val="50000"/>
                      </a:schemeClr>
                    </a:solidFill>
                  </a:tcPr>
                </a:tc>
                <a:tc>
                  <a:txBody>
                    <a:bodyPr/>
                    <a:lstStyle/>
                    <a:p>
                      <a:pPr marL="0" marR="0" algn="l">
                        <a:spcBef>
                          <a:spcPts val="0"/>
                        </a:spcBef>
                        <a:spcAft>
                          <a:spcPts val="0"/>
                        </a:spcAft>
                      </a:pPr>
                      <a:r>
                        <a:rPr lang="en-US" sz="2400" dirty="0">
                          <a:effectLst/>
                        </a:rPr>
                        <a:t>Narrative</a:t>
                      </a:r>
                      <a:endParaRPr lang="en-US" sz="28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latin typeface="+mn-lt"/>
                          <a:ea typeface="+mn-ea"/>
                          <a:cs typeface="+mn-cs"/>
                        </a:rPr>
                        <a:t>5</a:t>
                      </a:r>
                      <a:endParaRPr lang="en-US" sz="28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latin typeface="+mn-lt"/>
                          <a:ea typeface="+mn-ea"/>
                          <a:cs typeface="+mn-cs"/>
                        </a:rPr>
                        <a:t>3</a:t>
                      </a:r>
                      <a:endParaRPr lang="en-US" sz="28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rPr>
                        <a:t>2</a:t>
                      </a:r>
                      <a:endParaRPr lang="en-US" sz="2800" dirty="0">
                        <a:effectLst/>
                        <a:latin typeface="Cambria" panose="02040503050406030204" pitchFamily="18"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2428526685"/>
                  </a:ext>
                </a:extLst>
              </a:tr>
            </a:tbl>
          </a:graphicData>
        </a:graphic>
      </p:graphicFrame>
    </p:spTree>
    <p:extLst>
      <p:ext uri="{BB962C8B-B14F-4D97-AF65-F5344CB8AC3E}">
        <p14:creationId xmlns:p14="http://schemas.microsoft.com/office/powerpoint/2010/main" val="3737832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bwMode="auto">
          <a:xfrm>
            <a:off x="1202478" y="131990"/>
            <a:ext cx="9726386" cy="6573610"/>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4647414" y="103692"/>
            <a:ext cx="3450211" cy="523220"/>
          </a:xfrm>
          <a:prstGeom prst="rect">
            <a:avLst/>
          </a:prstGeom>
          <a:noFill/>
        </p:spPr>
        <p:txBody>
          <a:bodyPr wrap="square" rtlCol="0">
            <a:spAutoFit/>
          </a:bodyPr>
          <a:lstStyle/>
          <a:p>
            <a:r>
              <a:rPr lang="en-US" sz="2800" b="1" dirty="0" smtClean="0">
                <a:solidFill>
                  <a:schemeClr val="accent6">
                    <a:lumMod val="50000"/>
                  </a:schemeClr>
                </a:solidFill>
              </a:rPr>
              <a:t>Collaborative Input</a:t>
            </a:r>
            <a:endParaRPr lang="en-US" sz="2800" b="1" dirty="0">
              <a:solidFill>
                <a:schemeClr val="accent6">
                  <a:lumMod val="50000"/>
                </a:schemeClr>
              </a:solidFill>
            </a:endParaRPr>
          </a:p>
        </p:txBody>
      </p:sp>
    </p:spTree>
    <p:extLst>
      <p:ext uri="{BB962C8B-B14F-4D97-AF65-F5344CB8AC3E}">
        <p14:creationId xmlns:p14="http://schemas.microsoft.com/office/powerpoint/2010/main" val="4188898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519" y="361278"/>
            <a:ext cx="9404723" cy="1400530"/>
          </a:xfrm>
        </p:spPr>
        <p:txBody>
          <a:bodyPr/>
          <a:lstStyle/>
          <a:p>
            <a:r>
              <a:rPr lang="en-US" dirty="0" smtClean="0"/>
              <a:t>Types of Federal Acquisitions</a:t>
            </a:r>
            <a:endParaRPr lang="en-US" dirty="0"/>
          </a:p>
        </p:txBody>
      </p:sp>
      <p:graphicFrame>
        <p:nvGraphicFramePr>
          <p:cNvPr id="6" name="Diagram 5"/>
          <p:cNvGraphicFramePr/>
          <p:nvPr>
            <p:extLst/>
          </p:nvPr>
        </p:nvGraphicFramePr>
        <p:xfrm>
          <a:off x="3097472" y="2019870"/>
          <a:ext cx="5910049" cy="3234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p:cNvSpPr/>
          <p:nvPr/>
        </p:nvSpPr>
        <p:spPr>
          <a:xfrm>
            <a:off x="6063926" y="3637129"/>
            <a:ext cx="3440430" cy="1497330"/>
          </a:xfrm>
          <a:prstGeom prst="ellipse">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Tree>
    <p:extLst>
      <p:ext uri="{BB962C8B-B14F-4D97-AF65-F5344CB8AC3E}">
        <p14:creationId xmlns:p14="http://schemas.microsoft.com/office/powerpoint/2010/main" val="101623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latin typeface="Arial" panose="020B0604020202020204" pitchFamily="34" charset="0"/>
                <a:cs typeface="Arial" panose="020B0604020202020204" pitchFamily="34" charset="0"/>
              </a:rPr>
              <a:t>[Program-Relating Components]</a:t>
            </a:r>
            <a:endParaRPr lang="en-US" sz="4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5"/>
            <a:ext cx="5676900" cy="2339975"/>
          </a:xfrm>
        </p:spPr>
        <p:txBody>
          <a:bodyPr>
            <a:normAutofit/>
          </a:bodyPr>
          <a:lstStyle/>
          <a:p>
            <a:pPr marL="0" indent="0">
              <a:buNone/>
            </a:pPr>
            <a:r>
              <a:rPr lang="en-US" dirty="0" smtClean="0">
                <a:latin typeface="Arial" panose="020B0604020202020204" pitchFamily="34" charset="0"/>
                <a:cs typeface="Arial" panose="020B0604020202020204" pitchFamily="34" charset="0"/>
              </a:rPr>
              <a:t>1. Program &amp; Project Planning </a:t>
            </a:r>
            <a:r>
              <a:rPr lang="en-US" dirty="0" smtClean="0">
                <a:latin typeface="Arial" panose="020B0604020202020204" pitchFamily="34" charset="0"/>
                <a:cs typeface="Arial" panose="020B0604020202020204" pitchFamily="34" charset="0"/>
                <a:sym typeface="Wingdings" panose="05000000000000000000" pitchFamily="2" charset="2"/>
              </a:rPr>
              <a:t> </a:t>
            </a:r>
          </a:p>
          <a:p>
            <a:pPr marL="457200" lvl="1" indent="0">
              <a:buNone/>
            </a:pPr>
            <a:r>
              <a:rPr lang="en-US" i="1" dirty="0" smtClean="0">
                <a:latin typeface="Arial" panose="020B0604020202020204" pitchFamily="34" charset="0"/>
                <a:cs typeface="Arial" panose="020B0604020202020204" pitchFamily="34" charset="0"/>
                <a:sym typeface="Wingdings" panose="05000000000000000000" pitchFamily="2" charset="2"/>
              </a:rPr>
              <a:t>Developing the project’s:</a:t>
            </a:r>
          </a:p>
          <a:p>
            <a:pPr lvl="1"/>
            <a:r>
              <a:rPr lang="en-US" dirty="0" smtClean="0">
                <a:latin typeface="Arial" panose="020B0604020202020204" pitchFamily="34" charset="0"/>
                <a:cs typeface="Arial" panose="020B0604020202020204" pitchFamily="34" charset="0"/>
                <a:sym typeface="Wingdings" panose="05000000000000000000" pitchFamily="2" charset="2"/>
              </a:rPr>
              <a:t>Program of Work</a:t>
            </a:r>
          </a:p>
          <a:p>
            <a:pPr lvl="1"/>
            <a:r>
              <a:rPr lang="en-US" dirty="0" smtClean="0">
                <a:latin typeface="Arial" panose="020B0604020202020204" pitchFamily="34" charset="0"/>
                <a:cs typeface="Arial" panose="020B0604020202020204" pitchFamily="34" charset="0"/>
                <a:sym typeface="Wingdings" panose="05000000000000000000" pitchFamily="2" charset="2"/>
              </a:rPr>
              <a:t>Definitions</a:t>
            </a:r>
          </a:p>
          <a:p>
            <a:pPr lvl="1"/>
            <a:r>
              <a:rPr lang="en-US" dirty="0" smtClean="0">
                <a:latin typeface="Arial" panose="020B0604020202020204" pitchFamily="34" charset="0"/>
                <a:cs typeface="Arial" panose="020B0604020202020204" pitchFamily="34" charset="0"/>
                <a:sym typeface="Wingdings" panose="05000000000000000000" pitchFamily="2" charset="2"/>
              </a:rPr>
              <a:t>Requirements</a:t>
            </a:r>
            <a:endParaRPr lang="en-US" dirty="0">
              <a:latin typeface="Arial" panose="020B0604020202020204" pitchFamily="34" charset="0"/>
              <a:cs typeface="Arial" panose="020B0604020202020204" pitchFamily="34" charset="0"/>
              <a:sym typeface="Wingdings" panose="05000000000000000000" pitchFamily="2" charset="2"/>
            </a:endParaRPr>
          </a:p>
          <a:p>
            <a:pPr marL="0" indent="0">
              <a:buNone/>
            </a:pPr>
            <a:endParaRPr lang="en-US"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838200" y="4300537"/>
            <a:ext cx="5524500" cy="2339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2. Program Related Acquisition Tasks</a:t>
            </a:r>
            <a:endParaRPr lang="en-US" dirty="0" smtClean="0">
              <a:latin typeface="Arial" panose="020B0604020202020204" pitchFamily="34" charset="0"/>
              <a:cs typeface="Arial" panose="020B0604020202020204" pitchFamily="34" charset="0"/>
              <a:sym typeface="Wingdings" panose="05000000000000000000" pitchFamily="2" charset="2"/>
            </a:endParaRP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5" name="Title 1"/>
          <p:cNvSpPr txBox="1">
            <a:spLocks/>
          </p:cNvSpPr>
          <p:nvPr/>
        </p:nvSpPr>
        <p:spPr>
          <a:xfrm>
            <a:off x="203654" y="57721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Arial" panose="020B0604020202020204" pitchFamily="34" charset="0"/>
                <a:cs typeface="Arial" panose="020B0604020202020204" pitchFamily="34" charset="0"/>
              </a:rPr>
              <a:t>3. The “Hand-off” to Contracting Staff</a:t>
            </a:r>
            <a:endParaRPr lang="en-US" sz="40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8038" y="1847271"/>
            <a:ext cx="4476750" cy="3924879"/>
          </a:xfrm>
          <a:prstGeom prst="rect">
            <a:avLst/>
          </a:prstGeom>
        </p:spPr>
      </p:pic>
    </p:spTree>
    <p:extLst>
      <p:ext uri="{BB962C8B-B14F-4D97-AF65-F5344CB8AC3E}">
        <p14:creationId xmlns:p14="http://schemas.microsoft.com/office/powerpoint/2010/main" val="1392442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Initial Contracting Questions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4"/>
            <a:ext cx="4076700" cy="4689475"/>
          </a:xfrm>
        </p:spPr>
        <p:txBody>
          <a:bodyPr/>
          <a:lstStyle/>
          <a:p>
            <a:r>
              <a:rPr lang="en-US" dirty="0" smtClean="0">
                <a:latin typeface="Arial" panose="020B0604020202020204" pitchFamily="34" charset="0"/>
                <a:cs typeface="Arial" panose="020B0604020202020204" pitchFamily="34" charset="0"/>
              </a:rPr>
              <a:t>Is it a declared emergency?</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What set-aside is appropriate?</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Is additional market research needed?</a:t>
            </a:r>
            <a:endParaRPr lang="en-US" dirty="0">
              <a:latin typeface="Arial" panose="020B0604020202020204" pitchFamily="34" charset="0"/>
              <a:cs typeface="Arial" panose="020B0604020202020204" pitchFamily="34" charset="0"/>
            </a:endParaRPr>
          </a:p>
        </p:txBody>
      </p:sp>
      <p:sp>
        <p:nvSpPr>
          <p:cNvPr id="5" name="Rectangle 4"/>
          <p:cNvSpPr/>
          <p:nvPr/>
        </p:nvSpPr>
        <p:spPr>
          <a:xfrm>
            <a:off x="5505475" y="6084212"/>
            <a:ext cx="6686525" cy="430887"/>
          </a:xfrm>
          <a:prstGeom prst="rect">
            <a:avLst/>
          </a:prstGeom>
        </p:spPr>
        <p:txBody>
          <a:bodyPr wrap="square">
            <a:spAutoFit/>
          </a:bodyPr>
          <a:lstStyle/>
          <a:p>
            <a:r>
              <a:rPr lang="en-US" sz="1100" dirty="0"/>
              <a:t>By (Photograph used by permission of the USDA Forest Service.) - Bunk S: World on Fire. </a:t>
            </a:r>
            <a:r>
              <a:rPr lang="en-US" sz="1100" dirty="0" err="1"/>
              <a:t>PLoS</a:t>
            </a:r>
            <a:r>
              <a:rPr lang="en-US" sz="1100" dirty="0"/>
              <a:t> </a:t>
            </a:r>
            <a:r>
              <a:rPr lang="en-US" sz="1100" dirty="0" err="1"/>
              <a:t>Biol</a:t>
            </a:r>
            <a:r>
              <a:rPr lang="en-US" sz="1100" dirty="0"/>
              <a:t> 2/2/2004: e54. doi:10.1371/journal.pbio.0020054.g001, CC BY 2.5, https://commons.wikimedia.org/w/index.php?curid=1370864</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2282" y="1825624"/>
            <a:ext cx="6253523" cy="4184650"/>
          </a:xfrm>
          <a:prstGeom prst="rect">
            <a:avLst/>
          </a:prstGeom>
        </p:spPr>
      </p:pic>
    </p:spTree>
    <p:extLst>
      <p:ext uri="{BB962C8B-B14F-4D97-AF65-F5344CB8AC3E}">
        <p14:creationId xmlns:p14="http://schemas.microsoft.com/office/powerpoint/2010/main" val="3876396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31770" y="777240"/>
            <a:ext cx="7223760" cy="4585871"/>
          </a:xfrm>
          <a:prstGeom prst="rect">
            <a:avLst/>
          </a:prstGeom>
          <a:solidFill>
            <a:schemeClr val="tx2">
              <a:lumMod val="40000"/>
              <a:lumOff val="60000"/>
            </a:schemeClr>
          </a:solidFill>
        </p:spPr>
        <p:txBody>
          <a:bodyPr wrap="square" rtlCol="0">
            <a:spAutoFit/>
          </a:bodyPr>
          <a:lstStyle/>
          <a:p>
            <a:endParaRPr lang="en-US" sz="2000" dirty="0" smtClean="0">
              <a:latin typeface="Arial" panose="020B0604020202020204" pitchFamily="34" charset="0"/>
              <a:cs typeface="Arial" panose="020B0604020202020204" pitchFamily="34" charset="0"/>
            </a:endParaRPr>
          </a:p>
          <a:p>
            <a:pPr algn="ctr"/>
            <a:r>
              <a:rPr lang="en-US" sz="4400" b="1" dirty="0" smtClean="0">
                <a:solidFill>
                  <a:schemeClr val="bg1"/>
                </a:solidFill>
                <a:latin typeface="Arial" panose="020B0604020202020204" pitchFamily="34" charset="0"/>
                <a:cs typeface="Arial" panose="020B0604020202020204" pitchFamily="34" charset="0"/>
              </a:rPr>
              <a:t>Service Contract Type</a:t>
            </a:r>
          </a:p>
          <a:p>
            <a:pPr algn="ctr"/>
            <a:endParaRPr lang="en-US" sz="4400" b="1" dirty="0" smtClean="0">
              <a:solidFill>
                <a:schemeClr val="tx1">
                  <a:lumMod val="65000"/>
                </a:schemeClr>
              </a:solidFill>
              <a:latin typeface="Arial" panose="020B0604020202020204" pitchFamily="34" charset="0"/>
              <a:cs typeface="Arial" panose="020B0604020202020204" pitchFamily="34" charset="0"/>
            </a:endParaRPr>
          </a:p>
          <a:p>
            <a:pPr algn="ctr"/>
            <a:r>
              <a:rPr lang="en-US" sz="4400" b="1" dirty="0" smtClean="0">
                <a:solidFill>
                  <a:schemeClr val="tx1">
                    <a:lumMod val="65000"/>
                  </a:schemeClr>
                </a:solidFill>
                <a:latin typeface="Arial" panose="020B0604020202020204" pitchFamily="34" charset="0"/>
                <a:cs typeface="Arial" panose="020B0604020202020204" pitchFamily="34" charset="0"/>
              </a:rPr>
              <a:t/>
            </a:r>
            <a:br>
              <a:rPr lang="en-US" sz="4400" b="1" dirty="0" smtClean="0">
                <a:solidFill>
                  <a:schemeClr val="tx1">
                    <a:lumMod val="65000"/>
                  </a:schemeClr>
                </a:solidFill>
                <a:latin typeface="Arial" panose="020B0604020202020204" pitchFamily="34" charset="0"/>
                <a:cs typeface="Arial" panose="020B0604020202020204" pitchFamily="34" charset="0"/>
              </a:rPr>
            </a:br>
            <a:endParaRPr lang="en-US" sz="4400" b="1" dirty="0" smtClean="0">
              <a:solidFill>
                <a:schemeClr val="tx1">
                  <a:lumMod val="65000"/>
                </a:schemeClr>
              </a:solidFill>
              <a:latin typeface="Arial" panose="020B0604020202020204" pitchFamily="34" charset="0"/>
              <a:cs typeface="Arial" panose="020B0604020202020204" pitchFamily="34" charset="0"/>
            </a:endParaRPr>
          </a:p>
          <a:p>
            <a:pPr algn="ctr"/>
            <a:endParaRPr lang="en-US" sz="4400" b="1" dirty="0">
              <a:solidFill>
                <a:schemeClr val="tx1">
                  <a:lumMod val="65000"/>
                </a:schemeClr>
              </a:solidFill>
              <a:latin typeface="Arial" panose="020B0604020202020204" pitchFamily="34" charset="0"/>
              <a:cs typeface="Arial" panose="020B0604020202020204" pitchFamily="34" charset="0"/>
            </a:endParaRPr>
          </a:p>
          <a:p>
            <a:pPr algn="ctr"/>
            <a:endParaRPr lang="en-US" sz="2800" b="1" dirty="0" smtClean="0">
              <a:solidFill>
                <a:schemeClr val="tx1">
                  <a:lumMod val="65000"/>
                </a:schemeClr>
              </a:solidFill>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5" name="TextBox 4"/>
          <p:cNvSpPr txBox="1"/>
          <p:nvPr/>
        </p:nvSpPr>
        <p:spPr>
          <a:xfrm>
            <a:off x="3291840" y="2197100"/>
            <a:ext cx="6103620" cy="2677656"/>
          </a:xfrm>
          <a:prstGeom prst="rect">
            <a:avLst/>
          </a:prstGeom>
          <a:solidFill>
            <a:schemeClr val="tx1"/>
          </a:solidFill>
          <a:ln w="28575">
            <a:solidFill>
              <a:srgbClr val="0070C0"/>
            </a:solidFill>
          </a:ln>
        </p:spPr>
        <p:txBody>
          <a:bodyPr wrap="square" rtlCol="0">
            <a:spAutoFit/>
          </a:bodyPr>
          <a:lstStyle/>
          <a:p>
            <a:pPr marL="342900"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Stewardship</a:t>
            </a: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Construction</a:t>
            </a: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Architect and Engineer</a:t>
            </a: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Utility Services</a:t>
            </a: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IT Services</a:t>
            </a: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R &amp; D</a:t>
            </a: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All other Services</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633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48890" y="1396960"/>
            <a:ext cx="7223760" cy="3785652"/>
          </a:xfrm>
          <a:prstGeom prst="rect">
            <a:avLst/>
          </a:prstGeom>
          <a:solidFill>
            <a:schemeClr val="tx2">
              <a:lumMod val="40000"/>
              <a:lumOff val="60000"/>
            </a:schemeClr>
          </a:solidFill>
        </p:spPr>
        <p:txBody>
          <a:bodyPr wrap="square" rtlCol="0">
            <a:spAutoFit/>
          </a:bodyPr>
          <a:lstStyle/>
          <a:p>
            <a:endParaRPr lang="en-US" sz="2000" dirty="0" smtClean="0">
              <a:latin typeface="Arial" panose="020B0604020202020204" pitchFamily="34" charset="0"/>
              <a:cs typeface="Arial" panose="020B0604020202020204" pitchFamily="34" charset="0"/>
            </a:endParaRPr>
          </a:p>
          <a:p>
            <a:pPr algn="ctr"/>
            <a:r>
              <a:rPr lang="en-US" sz="4400" b="1" dirty="0" smtClean="0">
                <a:solidFill>
                  <a:schemeClr val="bg1"/>
                </a:solidFill>
                <a:latin typeface="Arial" panose="020B0604020202020204" pitchFamily="34" charset="0"/>
                <a:cs typeface="Arial" panose="020B0604020202020204" pitchFamily="34" charset="0"/>
              </a:rPr>
              <a:t>Tool</a:t>
            </a:r>
          </a:p>
          <a:p>
            <a:pPr algn="ctr"/>
            <a:endParaRPr lang="en-US" sz="4400" b="1" dirty="0" smtClean="0">
              <a:solidFill>
                <a:schemeClr val="tx1">
                  <a:lumMod val="65000"/>
                </a:schemeClr>
              </a:solidFill>
              <a:latin typeface="Arial" panose="020B0604020202020204" pitchFamily="34" charset="0"/>
              <a:cs typeface="Arial" panose="020B0604020202020204" pitchFamily="34" charset="0"/>
            </a:endParaRPr>
          </a:p>
          <a:p>
            <a:pPr algn="ctr"/>
            <a:endParaRPr lang="en-US" sz="4400" b="1" dirty="0">
              <a:solidFill>
                <a:schemeClr val="tx1">
                  <a:lumMod val="65000"/>
                </a:schemeClr>
              </a:solidFill>
              <a:latin typeface="Arial" panose="020B0604020202020204" pitchFamily="34" charset="0"/>
              <a:cs typeface="Arial" panose="020B0604020202020204" pitchFamily="34" charset="0"/>
            </a:endParaRPr>
          </a:p>
          <a:p>
            <a:pPr algn="ctr"/>
            <a:endParaRPr lang="en-US" sz="4400" b="1" dirty="0" smtClean="0">
              <a:solidFill>
                <a:schemeClr val="tx1">
                  <a:lumMod val="65000"/>
                </a:schemeClr>
              </a:solidFill>
              <a:latin typeface="Arial" panose="020B0604020202020204" pitchFamily="34" charset="0"/>
              <a:cs typeface="Arial" panose="020B0604020202020204" pitchFamily="34" charset="0"/>
            </a:endParaRPr>
          </a:p>
          <a:p>
            <a:pPr algn="ctr"/>
            <a:endParaRPr lang="en-US" sz="4400" b="1" dirty="0">
              <a:solidFill>
                <a:schemeClr val="tx1">
                  <a:lumMod val="65000"/>
                </a:schemeClr>
              </a:solidFill>
              <a:latin typeface="Arial" panose="020B0604020202020204" pitchFamily="34" charset="0"/>
              <a:cs typeface="Arial" panose="020B0604020202020204" pitchFamily="34" charset="0"/>
            </a:endParaRPr>
          </a:p>
        </p:txBody>
      </p:sp>
      <p:sp>
        <p:nvSpPr>
          <p:cNvPr id="5" name="TextBox 4"/>
          <p:cNvSpPr txBox="1"/>
          <p:nvPr/>
        </p:nvSpPr>
        <p:spPr>
          <a:xfrm>
            <a:off x="3108960" y="2628900"/>
            <a:ext cx="6103620" cy="1938992"/>
          </a:xfrm>
          <a:prstGeom prst="rect">
            <a:avLst/>
          </a:prstGeom>
          <a:solidFill>
            <a:schemeClr val="tx1"/>
          </a:solidFill>
          <a:ln w="28575">
            <a:solidFill>
              <a:srgbClr val="0070C0"/>
            </a:solidFill>
          </a:ln>
        </p:spPr>
        <p:txBody>
          <a:bodyPr wrap="square" rtlCol="0">
            <a:spAutoFit/>
          </a:bodyPr>
          <a:lstStyle/>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Simplified </a:t>
            </a:r>
            <a:r>
              <a:rPr lang="en-US" sz="2400" dirty="0" smtClean="0">
                <a:solidFill>
                  <a:schemeClr val="bg1"/>
                </a:solidFill>
                <a:latin typeface="Arial" panose="020B0604020202020204" pitchFamily="34" charset="0"/>
                <a:cs typeface="Arial" panose="020B0604020202020204" pitchFamily="34" charset="0"/>
              </a:rPr>
              <a:t>Acquisitions</a:t>
            </a:r>
            <a:endParaRPr lang="en-US" sz="2400"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Open </a:t>
            </a:r>
            <a:r>
              <a:rPr lang="en-US" sz="2400" dirty="0" smtClean="0">
                <a:solidFill>
                  <a:schemeClr val="bg1"/>
                </a:solidFill>
                <a:latin typeface="Arial" panose="020B0604020202020204" pitchFamily="34" charset="0"/>
                <a:cs typeface="Arial" panose="020B0604020202020204" pitchFamily="34" charset="0"/>
              </a:rPr>
              <a:t>Market Stand Alone Contracts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Indefinite Delivery, Indefinite Quantity </a:t>
            </a:r>
            <a:endParaRPr lang="en-US" sz="2400" dirty="0" smtClean="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Task Orders Under </a:t>
            </a:r>
            <a:r>
              <a:rPr lang="en-US" sz="2400" dirty="0" smtClean="0">
                <a:solidFill>
                  <a:schemeClr val="bg1"/>
                </a:solidFill>
                <a:latin typeface="Arial" panose="020B0604020202020204" pitchFamily="34" charset="0"/>
                <a:cs typeface="Arial" panose="020B0604020202020204" pitchFamily="34" charset="0"/>
              </a:rPr>
              <a:t>IDIQ</a:t>
            </a: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Blanket Purchase Agreements (BPAs)</a:t>
            </a:r>
            <a:endParaRPr lang="en-US" sz="24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6200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46020" y="1383030"/>
            <a:ext cx="7223760" cy="3108543"/>
          </a:xfrm>
          <a:prstGeom prst="rect">
            <a:avLst/>
          </a:prstGeom>
          <a:solidFill>
            <a:schemeClr val="tx2">
              <a:lumMod val="40000"/>
              <a:lumOff val="60000"/>
            </a:schemeClr>
          </a:solidFill>
        </p:spPr>
        <p:txBody>
          <a:bodyPr wrap="square" rtlCol="0">
            <a:spAutoFit/>
          </a:bodyPr>
          <a:lstStyle/>
          <a:p>
            <a:endParaRPr lang="en-US" sz="2000" dirty="0" smtClean="0">
              <a:latin typeface="Arial" panose="020B0604020202020204" pitchFamily="34" charset="0"/>
              <a:cs typeface="Arial" panose="020B0604020202020204" pitchFamily="34" charset="0"/>
            </a:endParaRPr>
          </a:p>
          <a:p>
            <a:pPr algn="ctr"/>
            <a:r>
              <a:rPr lang="en-US" sz="4400" b="1" dirty="0" smtClean="0">
                <a:solidFill>
                  <a:schemeClr val="bg1"/>
                </a:solidFill>
                <a:latin typeface="Arial" panose="020B0604020202020204" pitchFamily="34" charset="0"/>
                <a:cs typeface="Arial" panose="020B0604020202020204" pitchFamily="34" charset="0"/>
              </a:rPr>
              <a:t>Evaluation Process</a:t>
            </a:r>
          </a:p>
          <a:p>
            <a:pPr algn="ctr"/>
            <a:endParaRPr lang="en-US" sz="4400" b="1" dirty="0" smtClean="0">
              <a:solidFill>
                <a:schemeClr val="tx1">
                  <a:lumMod val="65000"/>
                </a:schemeClr>
              </a:solidFill>
              <a:latin typeface="Arial" panose="020B0604020202020204" pitchFamily="34" charset="0"/>
              <a:cs typeface="Arial" panose="020B0604020202020204" pitchFamily="34" charset="0"/>
            </a:endParaRPr>
          </a:p>
          <a:p>
            <a:pPr algn="ctr"/>
            <a:endParaRPr lang="en-US" sz="4400" b="1" dirty="0">
              <a:solidFill>
                <a:schemeClr val="tx1">
                  <a:lumMod val="65000"/>
                </a:schemeClr>
              </a:solidFill>
              <a:latin typeface="Arial" panose="020B0604020202020204" pitchFamily="34" charset="0"/>
              <a:cs typeface="Arial" panose="020B0604020202020204" pitchFamily="34" charset="0"/>
            </a:endParaRPr>
          </a:p>
          <a:p>
            <a:pPr algn="ctr"/>
            <a:endParaRPr lang="en-US" sz="4400" b="1" dirty="0" smtClean="0">
              <a:solidFill>
                <a:schemeClr val="tx1">
                  <a:lumMod val="65000"/>
                </a:schemeClr>
              </a:solidFill>
              <a:latin typeface="Arial" panose="020B0604020202020204" pitchFamily="34" charset="0"/>
              <a:cs typeface="Arial" panose="020B0604020202020204" pitchFamily="34" charset="0"/>
            </a:endParaRPr>
          </a:p>
        </p:txBody>
      </p:sp>
      <p:sp>
        <p:nvSpPr>
          <p:cNvPr id="5" name="TextBox 4"/>
          <p:cNvSpPr txBox="1"/>
          <p:nvPr/>
        </p:nvSpPr>
        <p:spPr>
          <a:xfrm>
            <a:off x="3223259" y="2741197"/>
            <a:ext cx="6307239" cy="1569660"/>
          </a:xfrm>
          <a:prstGeom prst="rect">
            <a:avLst/>
          </a:prstGeom>
          <a:solidFill>
            <a:schemeClr val="tx1"/>
          </a:solidFill>
          <a:ln w="28575">
            <a:solidFill>
              <a:srgbClr val="0070C0"/>
            </a:solidFill>
          </a:ln>
        </p:spPr>
        <p:txBody>
          <a:bodyPr wrap="square" rtlCol="0">
            <a:spAutoFit/>
          </a:bodyPr>
          <a:lstStyle/>
          <a:p>
            <a:pPr marL="342900"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Best </a:t>
            </a:r>
            <a:r>
              <a:rPr lang="en-US" sz="2400" dirty="0" smtClean="0">
                <a:solidFill>
                  <a:schemeClr val="bg1"/>
                </a:solidFill>
                <a:latin typeface="Arial" panose="020B0604020202020204" pitchFamily="34" charset="0"/>
                <a:cs typeface="Arial" panose="020B0604020202020204" pitchFamily="34" charset="0"/>
              </a:rPr>
              <a:t>Value</a:t>
            </a:r>
          </a:p>
          <a:p>
            <a:pPr marL="800100" lvl="1"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Lowest Price Technically Acceptable (LPTA)</a:t>
            </a:r>
            <a:endParaRPr lang="en-US" sz="2400" dirty="0" smtClean="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Trade-Off</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6454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Implementation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latin typeface="Arial" panose="020B0604020202020204" pitchFamily="34" charset="0"/>
                <a:cs typeface="Arial" panose="020B0604020202020204" pitchFamily="34" charset="0"/>
              </a:rPr>
              <a:t>Solicitation</a:t>
            </a:r>
          </a:p>
          <a:p>
            <a:pPr marL="514350" indent="-514350">
              <a:buFont typeface="+mj-lt"/>
              <a:buAutoNum type="arabicPeriod"/>
            </a:pPr>
            <a:r>
              <a:rPr lang="en-US" dirty="0" smtClean="0">
                <a:latin typeface="Arial" panose="020B0604020202020204" pitchFamily="34" charset="0"/>
                <a:cs typeface="Arial" panose="020B0604020202020204" pitchFamily="34" charset="0"/>
              </a:rPr>
              <a:t>Vendor Responses</a:t>
            </a:r>
          </a:p>
          <a:p>
            <a:pPr marL="514350" indent="-514350">
              <a:buFont typeface="+mj-lt"/>
              <a:buAutoNum type="arabicPeriod"/>
            </a:pPr>
            <a:r>
              <a:rPr lang="en-US" dirty="0" smtClean="0">
                <a:latin typeface="Arial" panose="020B0604020202020204" pitchFamily="34" charset="0"/>
                <a:cs typeface="Arial" panose="020B0604020202020204" pitchFamily="34" charset="0"/>
              </a:rPr>
              <a:t>Contract Award</a:t>
            </a:r>
          </a:p>
          <a:p>
            <a:pPr marL="514350" indent="-514350">
              <a:buFont typeface="+mj-lt"/>
              <a:buAutoNum type="arabicPeriod"/>
            </a:pPr>
            <a:r>
              <a:rPr lang="en-US" dirty="0" smtClean="0">
                <a:latin typeface="Arial" panose="020B0604020202020204" pitchFamily="34" charset="0"/>
                <a:cs typeface="Arial" panose="020B0604020202020204" pitchFamily="34" charset="0"/>
              </a:rPr>
              <a:t>Contract Performance</a:t>
            </a:r>
          </a:p>
          <a:p>
            <a:pPr marL="514350" indent="-514350">
              <a:buFont typeface="+mj-lt"/>
              <a:buAutoNum type="arabicPeriod"/>
            </a:pPr>
            <a:r>
              <a:rPr lang="en-US" dirty="0" smtClean="0">
                <a:latin typeface="Arial" panose="020B0604020202020204" pitchFamily="34" charset="0"/>
                <a:cs typeface="Arial" panose="020B0604020202020204" pitchFamily="34" charset="0"/>
              </a:rPr>
              <a:t>Performance Evaluation</a:t>
            </a:r>
          </a:p>
          <a:p>
            <a:pPr marL="514350" indent="-514350">
              <a:buFont typeface="+mj-lt"/>
              <a:buAutoNum type="arabicPeriod"/>
            </a:pPr>
            <a:endParaRPr lang="en-US" dirty="0">
              <a:latin typeface="Arial" panose="020B0604020202020204" pitchFamily="34" charset="0"/>
              <a:cs typeface="Arial" panose="020B0604020202020204" pitchFamily="34" charset="0"/>
            </a:endParaRPr>
          </a:p>
          <a:p>
            <a:pPr marL="514350" indent="-514350">
              <a:buFont typeface="+mj-lt"/>
              <a:buAutoNum type="arabicPeriod"/>
            </a:pPr>
            <a:endParaRPr lang="en-US" dirty="0" smtClean="0">
              <a:latin typeface="Arial" panose="020B0604020202020204" pitchFamily="34" charset="0"/>
              <a:cs typeface="Arial" panose="020B0604020202020204" pitchFamily="34" charset="0"/>
            </a:endParaRPr>
          </a:p>
          <a:p>
            <a:pPr marL="0" indent="0">
              <a:buNone/>
            </a:pPr>
            <a:r>
              <a:rPr lang="en-US" sz="3600" dirty="0" smtClean="0">
                <a:latin typeface="Arial" panose="020B0604020202020204" pitchFamily="34" charset="0"/>
                <a:cs typeface="Arial" panose="020B0604020202020204" pitchFamily="34" charset="0"/>
                <a:sym typeface="Wingdings" panose="05000000000000000000" pitchFamily="2" charset="2"/>
              </a:rPr>
              <a:t> Adaptive Program and Project Planning </a:t>
            </a: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6962" t="26925"/>
          <a:stretch/>
        </p:blipFill>
        <p:spPr>
          <a:xfrm>
            <a:off x="7269988" y="1175657"/>
            <a:ext cx="4557454" cy="3964980"/>
          </a:xfrm>
          <a:prstGeom prst="rect">
            <a:avLst/>
          </a:prstGeom>
        </p:spPr>
      </p:pic>
    </p:spTree>
    <p:extLst>
      <p:ext uri="{BB962C8B-B14F-4D97-AF65-F5344CB8AC3E}">
        <p14:creationId xmlns:p14="http://schemas.microsoft.com/office/powerpoint/2010/main" val="398323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bwMode="auto">
          <a:xfrm>
            <a:off x="1202478" y="131990"/>
            <a:ext cx="9726386" cy="6573610"/>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4647414" y="103692"/>
            <a:ext cx="3450211" cy="523220"/>
          </a:xfrm>
          <a:prstGeom prst="rect">
            <a:avLst/>
          </a:prstGeom>
          <a:noFill/>
        </p:spPr>
        <p:txBody>
          <a:bodyPr wrap="square" rtlCol="0">
            <a:spAutoFit/>
          </a:bodyPr>
          <a:lstStyle/>
          <a:p>
            <a:r>
              <a:rPr lang="en-US" sz="2800" b="1" dirty="0" smtClean="0">
                <a:solidFill>
                  <a:schemeClr val="accent6">
                    <a:lumMod val="50000"/>
                  </a:schemeClr>
                </a:solidFill>
              </a:rPr>
              <a:t>Collaborative Input</a:t>
            </a:r>
            <a:endParaRPr lang="en-US" sz="2800" b="1" dirty="0">
              <a:solidFill>
                <a:schemeClr val="accent6">
                  <a:lumMod val="50000"/>
                </a:schemeClr>
              </a:solidFill>
            </a:endParaRPr>
          </a:p>
        </p:txBody>
      </p:sp>
    </p:spTree>
    <p:extLst>
      <p:ext uri="{BB962C8B-B14F-4D97-AF65-F5344CB8AC3E}">
        <p14:creationId xmlns:p14="http://schemas.microsoft.com/office/powerpoint/2010/main" val="2972111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6124" y="52641"/>
            <a:ext cx="7184136" cy="1325563"/>
          </a:xfrm>
        </p:spPr>
        <p:txBody>
          <a:bodyPr/>
          <a:lstStyle/>
          <a:p>
            <a:r>
              <a:rPr lang="en-US" b="1" dirty="0" smtClean="0">
                <a:latin typeface="Arial" panose="020B0604020202020204" pitchFamily="34" charset="0"/>
                <a:cs typeface="Arial" panose="020B0604020202020204" pitchFamily="34" charset="0"/>
              </a:rPr>
              <a:t>Key Issues Identified via SCALE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4018" y="1378204"/>
            <a:ext cx="6940296" cy="4843399"/>
          </a:xfrm>
        </p:spPr>
        <p:txBody>
          <a:bodyPr>
            <a:noAutofit/>
          </a:bodyPr>
          <a:lstStyle/>
          <a:p>
            <a:pPr marL="514350" indent="-514350">
              <a:buFont typeface="+mj-lt"/>
              <a:buAutoNum type="arabicPeriod"/>
            </a:pPr>
            <a:r>
              <a:rPr lang="en-US" dirty="0" smtClean="0">
                <a:latin typeface="Arial" panose="020B0604020202020204" pitchFamily="34" charset="0"/>
                <a:cs typeface="Arial" panose="020B0604020202020204" pitchFamily="34" charset="0"/>
              </a:rPr>
              <a:t>Budget Transparency </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marL="514350" indent="-514350">
              <a:buFont typeface="+mj-lt"/>
              <a:buAutoNum type="arabicPeriod"/>
            </a:pPr>
            <a:r>
              <a:rPr lang="en-US" dirty="0" smtClean="0">
                <a:latin typeface="Arial" panose="020B0604020202020204" pitchFamily="34" charset="0"/>
                <a:cs typeface="Arial" panose="020B0604020202020204" pitchFamily="34" charset="0"/>
              </a:rPr>
              <a:t>Administration and Facilitation Dollars</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marL="514350" indent="-514350">
              <a:buFont typeface="+mj-lt"/>
              <a:buAutoNum type="arabicPeriod"/>
            </a:pPr>
            <a:r>
              <a:rPr lang="en-US" dirty="0" smtClean="0">
                <a:latin typeface="Arial" panose="020B0604020202020204" pitchFamily="34" charset="0"/>
                <a:cs typeface="Arial" panose="020B0604020202020204" pitchFamily="34" charset="0"/>
              </a:rPr>
              <a:t>Socioeconomic Monitoring</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sp>
        <p:nvSpPr>
          <p:cNvPr id="4" name="TextBox 3"/>
          <p:cNvSpPr txBox="1"/>
          <p:nvPr/>
        </p:nvSpPr>
        <p:spPr>
          <a:xfrm>
            <a:off x="7091641" y="1378204"/>
            <a:ext cx="4585716" cy="3108543"/>
          </a:xfrm>
          <a:prstGeom prst="rect">
            <a:avLst/>
          </a:prstGeom>
          <a:noFill/>
        </p:spPr>
        <p:txBody>
          <a:bodyPr wrap="square" rtlCol="0">
            <a:spAutoFit/>
          </a:bodyPr>
          <a:lstStyle/>
          <a:p>
            <a:pPr marL="514350" indent="-514350">
              <a:buFont typeface="+mj-lt"/>
              <a:buAutoNum type="arabicPeriod"/>
            </a:pPr>
            <a:r>
              <a:rPr lang="en-US" sz="2800" dirty="0" smtClean="0">
                <a:solidFill>
                  <a:schemeClr val="accent4">
                    <a:lumMod val="40000"/>
                    <a:lumOff val="60000"/>
                  </a:schemeClr>
                </a:solidFill>
                <a:latin typeface="Arial" panose="020B0604020202020204" pitchFamily="34" charset="0"/>
                <a:cs typeface="Arial" panose="020B0604020202020204" pitchFamily="34" charset="0"/>
                <a:sym typeface="Wingdings" panose="05000000000000000000" pitchFamily="2" charset="2"/>
              </a:rPr>
              <a:t>Regular budget updates</a:t>
            </a:r>
          </a:p>
          <a:p>
            <a:pPr marL="514350" indent="-514350">
              <a:buFont typeface="+mj-lt"/>
              <a:buAutoNum type="arabicPeriod"/>
            </a:pPr>
            <a:endParaRPr lang="en-US" sz="2800" dirty="0" smtClean="0">
              <a:solidFill>
                <a:schemeClr val="accent4">
                  <a:lumMod val="40000"/>
                  <a:lumOff val="60000"/>
                </a:schemeClr>
              </a:solidFill>
              <a:latin typeface="Arial" panose="020B0604020202020204" pitchFamily="34" charset="0"/>
              <a:cs typeface="Arial" panose="020B0604020202020204" pitchFamily="34" charset="0"/>
              <a:sym typeface="Wingdings" panose="05000000000000000000" pitchFamily="2" charset="2"/>
            </a:endParaRPr>
          </a:p>
          <a:p>
            <a:pPr marL="514350" indent="-514350">
              <a:buFont typeface="+mj-lt"/>
              <a:buAutoNum type="arabicPeriod"/>
            </a:pPr>
            <a:r>
              <a:rPr lang="en-US" sz="2800" dirty="0" smtClean="0">
                <a:solidFill>
                  <a:schemeClr val="accent4">
                    <a:lumMod val="40000"/>
                    <a:lumOff val="60000"/>
                  </a:schemeClr>
                </a:solidFill>
                <a:latin typeface="Arial" panose="020B0604020202020204" pitchFamily="34" charset="0"/>
                <a:cs typeface="Arial" panose="020B0604020202020204" pitchFamily="34" charset="0"/>
                <a:sym typeface="Wingdings" panose="05000000000000000000" pitchFamily="2" charset="2"/>
              </a:rPr>
              <a:t>Admin and </a:t>
            </a:r>
            <a:r>
              <a:rPr lang="en-US" sz="2800" dirty="0" err="1" smtClean="0">
                <a:solidFill>
                  <a:schemeClr val="accent4">
                    <a:lumMod val="40000"/>
                    <a:lumOff val="60000"/>
                  </a:schemeClr>
                </a:solidFill>
                <a:latin typeface="Arial" panose="020B0604020202020204" pitchFamily="34" charset="0"/>
                <a:cs typeface="Arial" panose="020B0604020202020204" pitchFamily="34" charset="0"/>
                <a:sym typeface="Wingdings" panose="05000000000000000000" pitchFamily="2" charset="2"/>
              </a:rPr>
              <a:t>Facil</a:t>
            </a:r>
            <a:r>
              <a:rPr lang="en-US" sz="2800" dirty="0" smtClean="0">
                <a:solidFill>
                  <a:schemeClr val="accent4">
                    <a:lumMod val="40000"/>
                    <a:lumOff val="60000"/>
                  </a:schemeClr>
                </a:solidFill>
                <a:latin typeface="Arial" panose="020B0604020202020204" pitchFamily="34" charset="0"/>
                <a:cs typeface="Arial" panose="020B0604020202020204" pitchFamily="34" charset="0"/>
                <a:sym typeface="Wingdings" panose="05000000000000000000" pitchFamily="2" charset="2"/>
              </a:rPr>
              <a:t> support</a:t>
            </a:r>
          </a:p>
          <a:p>
            <a:pPr marL="514350" indent="-514350">
              <a:buFont typeface="+mj-lt"/>
              <a:buAutoNum type="arabicPeriod"/>
            </a:pPr>
            <a:endParaRPr lang="en-US" sz="2800" dirty="0" smtClean="0">
              <a:solidFill>
                <a:schemeClr val="accent4">
                  <a:lumMod val="40000"/>
                  <a:lumOff val="60000"/>
                </a:schemeClr>
              </a:solidFill>
              <a:latin typeface="Arial" panose="020B0604020202020204" pitchFamily="34" charset="0"/>
              <a:cs typeface="Arial" panose="020B0604020202020204" pitchFamily="34" charset="0"/>
              <a:sym typeface="Wingdings" panose="05000000000000000000" pitchFamily="2" charset="2"/>
            </a:endParaRPr>
          </a:p>
          <a:p>
            <a:pPr marL="514350" indent="-514350">
              <a:buFont typeface="+mj-lt"/>
              <a:buAutoNum type="arabicPeriod"/>
            </a:pPr>
            <a:r>
              <a:rPr lang="en-US" sz="2800" dirty="0" smtClean="0">
                <a:solidFill>
                  <a:schemeClr val="accent4">
                    <a:lumMod val="40000"/>
                    <a:lumOff val="60000"/>
                  </a:schemeClr>
                </a:solidFill>
                <a:latin typeface="Arial" panose="020B0604020202020204" pitchFamily="34" charset="0"/>
                <a:cs typeface="Arial" panose="020B0604020202020204" pitchFamily="34" charset="0"/>
                <a:sym typeface="Wingdings" panose="05000000000000000000" pitchFamily="2" charset="2"/>
              </a:rPr>
              <a:t>National Examination of trends and challenges</a:t>
            </a:r>
          </a:p>
          <a:p>
            <a:pPr marL="457200" indent="-457200">
              <a:buFont typeface="Wingdings" panose="05000000000000000000" pitchFamily="2" charset="2"/>
              <a:buChar char="à"/>
            </a:pPr>
            <a:endParaRPr lang="en-US" sz="2800" dirty="0">
              <a:latin typeface="Arial" panose="020B0604020202020204" pitchFamily="34" charset="0"/>
              <a:cs typeface="Arial" panose="020B0604020202020204" pitchFamily="34" charset="0"/>
            </a:endParaRPr>
          </a:p>
        </p:txBody>
      </p:sp>
      <p:pic>
        <p:nvPicPr>
          <p:cNvPr id="6" name="Picture 2" descr="File:NASA Open Space 2 Innov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4314" y="4093174"/>
            <a:ext cx="3882520" cy="25818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27679" y="6655386"/>
            <a:ext cx="3291840" cy="261610"/>
          </a:xfrm>
          <a:prstGeom prst="rect">
            <a:avLst/>
          </a:prstGeom>
          <a:noFill/>
        </p:spPr>
        <p:txBody>
          <a:bodyPr wrap="square" rtlCol="0">
            <a:spAutoFit/>
          </a:bodyPr>
          <a:lstStyle/>
          <a:p>
            <a:r>
              <a:rPr lang="en-US" sz="1050" dirty="0" smtClean="0"/>
              <a:t>Photo Credit: NASA </a:t>
            </a:r>
            <a:r>
              <a:rPr lang="en-US" sz="1050" dirty="0"/>
              <a:t>Goddard Space Flight Center</a:t>
            </a:r>
          </a:p>
        </p:txBody>
      </p:sp>
      <p:pic>
        <p:nvPicPr>
          <p:cNvPr id="8" name="Picture 4" descr="File:President Obama's Proposed Fiscal Year 2015 United States Federal Budget.jpg"/>
          <p:cNvPicPr>
            <a:picLocks noChangeAspect="1" noChangeArrowheads="1"/>
          </p:cNvPicPr>
          <p:nvPr/>
        </p:nvPicPr>
        <p:blipFill rotWithShape="1">
          <a:blip r:embed="rId3">
            <a:extLst>
              <a:ext uri="{28A0092B-C50C-407E-A947-70E740481C1C}">
                <a14:useLocalDpi xmlns:a14="http://schemas.microsoft.com/office/drawing/2010/main" val="0"/>
              </a:ext>
            </a:extLst>
          </a:blip>
          <a:srcRect l="31680" t="5102" r="27530" b="4365"/>
          <a:stretch/>
        </p:blipFill>
        <p:spPr bwMode="auto">
          <a:xfrm>
            <a:off x="2144486" y="4093173"/>
            <a:ext cx="1928229" cy="2637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5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365125"/>
            <a:ext cx="10515600" cy="1325563"/>
          </a:xfrm>
        </p:spPr>
        <p:txBody>
          <a:bodyPr>
            <a:normAutofit/>
          </a:bodyPr>
          <a:lstStyle/>
          <a:p>
            <a:r>
              <a:rPr lang="en-US" dirty="0" smtClean="0">
                <a:latin typeface="Arial" panose="020B0604020202020204" pitchFamily="34" charset="0"/>
                <a:cs typeface="Arial" panose="020B0604020202020204" pitchFamily="34" charset="0"/>
              </a:rPr>
              <a:t>PATHWAY TO SERVICE CONTRACTS</a:t>
            </a:r>
            <a:br>
              <a:rPr lang="en-US" dirty="0" smtClean="0">
                <a:latin typeface="Arial" panose="020B0604020202020204" pitchFamily="34" charset="0"/>
                <a:cs typeface="Arial" panose="020B0604020202020204" pitchFamily="34" charset="0"/>
              </a:rPr>
            </a:br>
            <a:r>
              <a:rPr lang="en-US" sz="4000" i="1" dirty="0" smtClean="0">
                <a:solidFill>
                  <a:schemeClr val="accent4">
                    <a:lumMod val="40000"/>
                    <a:lumOff val="60000"/>
                  </a:schemeClr>
                </a:solidFill>
                <a:latin typeface="Arial" panose="020B0604020202020204" pitchFamily="34" charset="0"/>
                <a:cs typeface="Arial" panose="020B0604020202020204" pitchFamily="34" charset="0"/>
              </a:rPr>
              <a:t>Opportunities for Collaborative Input in Yellow</a:t>
            </a:r>
            <a:endParaRPr lang="en-US" sz="4400" dirty="0">
              <a:solidFill>
                <a:schemeClr val="accent4">
                  <a:lumMod val="40000"/>
                  <a:lumOff val="6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89857" y="2248172"/>
            <a:ext cx="10233800" cy="4351338"/>
          </a:xfrm>
        </p:spPr>
        <p:txBody>
          <a:bodyPr>
            <a:normAutofit/>
          </a:bodyPr>
          <a:lstStyle/>
          <a:p>
            <a:pPr marL="514350" indent="-514350">
              <a:buFont typeface="+mj-lt"/>
              <a:buAutoNum type="arabicPeriod"/>
            </a:pPr>
            <a:r>
              <a:rPr lang="en-US" sz="3200" dirty="0" smtClean="0">
                <a:solidFill>
                  <a:schemeClr val="accent4">
                    <a:lumMod val="40000"/>
                    <a:lumOff val="60000"/>
                  </a:schemeClr>
                </a:solidFill>
                <a:latin typeface="Arial" panose="020B0604020202020204" pitchFamily="34" charset="0"/>
                <a:cs typeface="Arial" panose="020B0604020202020204" pitchFamily="34" charset="0"/>
              </a:rPr>
              <a:t>Program and Project Planning</a:t>
            </a:r>
          </a:p>
          <a:p>
            <a:pPr marL="514350" indent="-514350">
              <a:buFont typeface="+mj-lt"/>
              <a:buAutoNum type="arabicPeriod"/>
            </a:pPr>
            <a:r>
              <a:rPr lang="en-US" sz="3200" dirty="0" smtClean="0">
                <a:solidFill>
                  <a:schemeClr val="accent4">
                    <a:lumMod val="40000"/>
                    <a:lumOff val="60000"/>
                  </a:schemeClr>
                </a:solidFill>
                <a:latin typeface="Arial" panose="020B0604020202020204" pitchFamily="34" charset="0"/>
                <a:cs typeface="Arial" panose="020B0604020202020204" pitchFamily="34" charset="0"/>
              </a:rPr>
              <a:t>Program Management Related Acquisition Planning </a:t>
            </a:r>
            <a:r>
              <a:rPr lang="en-US" sz="3200" dirty="0" smtClean="0">
                <a:latin typeface="Arial" panose="020B0604020202020204" pitchFamily="34" charset="0"/>
                <a:cs typeface="Arial" panose="020B0604020202020204" pitchFamily="34" charset="0"/>
                <a:sym typeface="Wingdings" panose="05000000000000000000" pitchFamily="2" charset="2"/>
              </a:rPr>
              <a:t> Contracting-Related Acquisition Planning </a:t>
            </a:r>
          </a:p>
          <a:p>
            <a:pPr marL="514350" indent="-514350">
              <a:buFont typeface="+mj-lt"/>
              <a:buAutoNum type="arabicPeriod"/>
            </a:pPr>
            <a:r>
              <a:rPr lang="en-US" sz="3200" dirty="0" smtClean="0">
                <a:latin typeface="Arial" panose="020B0604020202020204" pitchFamily="34" charset="0"/>
                <a:cs typeface="Arial" panose="020B0604020202020204" pitchFamily="34" charset="0"/>
                <a:sym typeface="Wingdings" panose="05000000000000000000" pitchFamily="2" charset="2"/>
              </a:rPr>
              <a:t>Acquisitions Planning</a:t>
            </a:r>
          </a:p>
          <a:p>
            <a:pPr lvl="1"/>
            <a:r>
              <a:rPr lang="en-US" sz="2800" dirty="0" smtClean="0">
                <a:latin typeface="Arial" panose="020B0604020202020204" pitchFamily="34" charset="0"/>
                <a:cs typeface="Arial" panose="020B0604020202020204" pitchFamily="34" charset="0"/>
                <a:sym typeface="Wingdings" panose="05000000000000000000" pitchFamily="2" charset="2"/>
              </a:rPr>
              <a:t>Choosing a: Contract type, Tool, and Evaluation Process</a:t>
            </a:r>
          </a:p>
          <a:p>
            <a:pPr marL="457200" indent="-457200">
              <a:buFont typeface="+mj-lt"/>
              <a:buAutoNum type="arabicPeriod"/>
            </a:pPr>
            <a:r>
              <a:rPr lang="en-US" sz="3200" dirty="0" smtClean="0">
                <a:solidFill>
                  <a:schemeClr val="accent4">
                    <a:lumMod val="40000"/>
                    <a:lumOff val="60000"/>
                  </a:schemeClr>
                </a:solidFill>
                <a:latin typeface="Arial" panose="020B0604020202020204" pitchFamily="34" charset="0"/>
                <a:cs typeface="Arial" panose="020B0604020202020204" pitchFamily="34" charset="0"/>
                <a:sym typeface="Wingdings" panose="05000000000000000000" pitchFamily="2" charset="2"/>
              </a:rPr>
              <a:t>Monitoring and Adaptive Planning</a:t>
            </a:r>
          </a:p>
          <a:p>
            <a:pPr marL="971550" lvl="1" indent="-514350">
              <a:buFont typeface="+mj-lt"/>
              <a:buAutoNum type="arabicPeriod"/>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958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5059" y="347010"/>
            <a:ext cx="10816655" cy="2013132"/>
          </a:xfrm>
        </p:spPr>
        <p:txBody>
          <a:bodyPr>
            <a:normAutofit/>
          </a:bodyPr>
          <a:lstStyle/>
          <a:p>
            <a:r>
              <a:rPr lang="en-US" b="1" dirty="0" smtClean="0">
                <a:solidFill>
                  <a:schemeClr val="accent4">
                    <a:lumMod val="40000"/>
                    <a:lumOff val="60000"/>
                  </a:schemeClr>
                </a:solidFill>
                <a:latin typeface="Arial" panose="020B0604020202020204" pitchFamily="34" charset="0"/>
                <a:cs typeface="Arial" panose="020B0604020202020204" pitchFamily="34" charset="0"/>
              </a:rPr>
              <a:t>Defining Local and Local Contracting</a:t>
            </a:r>
            <a:endParaRPr lang="en-US" b="1" dirty="0">
              <a:solidFill>
                <a:schemeClr val="accent4">
                  <a:lumMod val="40000"/>
                  <a:lumOff val="60000"/>
                </a:schemeClr>
              </a:solidFill>
              <a:latin typeface="Arial" panose="020B0604020202020204" pitchFamily="34" charset="0"/>
              <a:cs typeface="Arial" panose="020B0604020202020204" pitchFamily="34" charset="0"/>
            </a:endParaRPr>
          </a:p>
        </p:txBody>
      </p:sp>
      <p:sp>
        <p:nvSpPr>
          <p:cNvPr id="6" name="TextBox 5"/>
          <p:cNvSpPr txBox="1"/>
          <p:nvPr/>
        </p:nvSpPr>
        <p:spPr>
          <a:xfrm>
            <a:off x="1335790" y="4151055"/>
            <a:ext cx="10737694" cy="2554545"/>
          </a:xfrm>
          <a:prstGeom prst="rect">
            <a:avLst/>
          </a:prstGeom>
          <a:noFill/>
        </p:spPr>
        <p:txBody>
          <a:bodyPr wrap="square" rtlCol="0">
            <a:spAutoFit/>
          </a:bodyPr>
          <a:lstStyle/>
          <a:p>
            <a:pPr algn="r"/>
            <a:r>
              <a:rPr lang="en-US" sz="3200" dirty="0" smtClean="0">
                <a:solidFill>
                  <a:schemeClr val="tx2">
                    <a:lumMod val="60000"/>
                    <a:lumOff val="40000"/>
                  </a:schemeClr>
                </a:solidFill>
                <a:latin typeface="Arial" panose="020B0604020202020204" pitchFamily="34" charset="0"/>
                <a:cs typeface="Arial" panose="020B0604020202020204" pitchFamily="34" charset="0"/>
              </a:rPr>
              <a:t>Jonathan: jkusel@sierrainstitute.us | 530.284.1022</a:t>
            </a:r>
          </a:p>
          <a:p>
            <a:pPr algn="r"/>
            <a:r>
              <a:rPr lang="en-US" sz="3200" dirty="0">
                <a:solidFill>
                  <a:schemeClr val="tx2">
                    <a:lumMod val="60000"/>
                    <a:lumOff val="40000"/>
                  </a:schemeClr>
                </a:solidFill>
                <a:latin typeface="Arial" panose="020B0604020202020204" pitchFamily="34" charset="0"/>
                <a:cs typeface="Arial" panose="020B0604020202020204" pitchFamily="34" charset="0"/>
              </a:rPr>
              <a:t>Allison: ajolley@sierrainstitute.us | 530.284.1022</a:t>
            </a:r>
          </a:p>
          <a:p>
            <a:pPr algn="r"/>
            <a:r>
              <a:rPr lang="en-US" sz="3200" dirty="0" smtClean="0">
                <a:solidFill>
                  <a:schemeClr val="tx2">
                    <a:lumMod val="60000"/>
                    <a:lumOff val="40000"/>
                  </a:schemeClr>
                </a:solidFill>
                <a:latin typeface="Arial" panose="020B0604020202020204" pitchFamily="34" charset="0"/>
                <a:cs typeface="Arial" panose="020B0604020202020204" pitchFamily="34" charset="0"/>
              </a:rPr>
              <a:t>Sheri</a:t>
            </a:r>
            <a:r>
              <a:rPr lang="en-US" sz="3200" dirty="0">
                <a:solidFill>
                  <a:schemeClr val="tx2">
                    <a:lumMod val="60000"/>
                    <a:lumOff val="40000"/>
                  </a:schemeClr>
                </a:solidFill>
                <a:latin typeface="Arial" panose="020B0604020202020204" pitchFamily="34" charset="0"/>
                <a:cs typeface="Arial" panose="020B0604020202020204" pitchFamily="34" charset="0"/>
              </a:rPr>
              <a:t>: selliott@fs.fed.us </a:t>
            </a:r>
            <a:endParaRPr lang="en-US" sz="3200" dirty="0" smtClean="0">
              <a:solidFill>
                <a:schemeClr val="tx2">
                  <a:lumMod val="60000"/>
                  <a:lumOff val="40000"/>
                </a:schemeClr>
              </a:solidFill>
              <a:latin typeface="Arial" panose="020B0604020202020204" pitchFamily="34" charset="0"/>
              <a:cs typeface="Arial" panose="020B0604020202020204" pitchFamily="34" charset="0"/>
            </a:endParaRPr>
          </a:p>
          <a:p>
            <a:pPr algn="r"/>
            <a:r>
              <a:rPr lang="en-US" sz="3200" dirty="0">
                <a:solidFill>
                  <a:schemeClr val="tx2">
                    <a:lumMod val="60000"/>
                    <a:lumOff val="40000"/>
                  </a:schemeClr>
                </a:solidFill>
                <a:latin typeface="Arial" panose="020B0604020202020204" pitchFamily="34" charset="0"/>
                <a:cs typeface="Arial" panose="020B0604020202020204" pitchFamily="34" charset="0"/>
              </a:rPr>
              <a:t>Marilyn: </a:t>
            </a:r>
            <a:r>
              <a:rPr lang="en-US" sz="3200" dirty="0">
                <a:latin typeface="Arial" panose="020B0604020202020204" pitchFamily="34" charset="0"/>
                <a:cs typeface="Arial" panose="020B0604020202020204" pitchFamily="34" charset="0"/>
              </a:rPr>
              <a:t>mladd@fs.fed.us</a:t>
            </a:r>
            <a:r>
              <a:rPr lang="en-US" sz="3200" dirty="0">
                <a:solidFill>
                  <a:schemeClr val="tx2">
                    <a:lumMod val="60000"/>
                    <a:lumOff val="40000"/>
                  </a:schemeClr>
                </a:solidFill>
                <a:latin typeface="Arial" panose="020B0604020202020204" pitchFamily="34" charset="0"/>
                <a:cs typeface="Arial" panose="020B0604020202020204" pitchFamily="34" charset="0"/>
              </a:rPr>
              <a:t>   </a:t>
            </a:r>
            <a:endParaRPr lang="en-US" sz="3200" dirty="0" smtClean="0">
              <a:solidFill>
                <a:schemeClr val="tx2">
                  <a:lumMod val="60000"/>
                  <a:lumOff val="40000"/>
                </a:schemeClr>
              </a:solidFill>
              <a:latin typeface="Arial" panose="020B0604020202020204" pitchFamily="34" charset="0"/>
              <a:cs typeface="Arial" panose="020B0604020202020204" pitchFamily="34" charset="0"/>
            </a:endParaRPr>
          </a:p>
          <a:p>
            <a:pPr algn="r"/>
            <a:r>
              <a:rPr lang="en-US" sz="3200" dirty="0" smtClean="0">
                <a:solidFill>
                  <a:schemeClr val="tx2">
                    <a:lumMod val="60000"/>
                    <a:lumOff val="40000"/>
                  </a:schemeClr>
                </a:solidFill>
                <a:latin typeface="Arial" panose="020B0604020202020204" pitchFamily="34" charset="0"/>
                <a:cs typeface="Arial" panose="020B0604020202020204" pitchFamily="34" charset="0"/>
              </a:rPr>
              <a:t>Pierce</a:t>
            </a:r>
            <a:r>
              <a:rPr lang="en-US" sz="3200" dirty="0">
                <a:solidFill>
                  <a:schemeClr val="tx2">
                    <a:lumMod val="60000"/>
                    <a:lumOff val="40000"/>
                  </a:schemeClr>
                </a:solidFill>
                <a:latin typeface="Arial" panose="020B0604020202020204" pitchFamily="34" charset="0"/>
                <a:cs typeface="Arial" panose="020B0604020202020204" pitchFamily="34" charset="0"/>
              </a:rPr>
              <a:t>: pierceetucker@fs.fed.us </a:t>
            </a:r>
            <a:r>
              <a:rPr lang="en-US" sz="3200" dirty="0" smtClean="0">
                <a:solidFill>
                  <a:schemeClr val="tx2">
                    <a:lumMod val="60000"/>
                    <a:lumOff val="40000"/>
                  </a:schemeClr>
                </a:solidFill>
                <a:latin typeface="Arial" panose="020B0604020202020204" pitchFamily="34" charset="0"/>
                <a:cs typeface="Arial" panose="020B0604020202020204" pitchFamily="34" charset="0"/>
              </a:rPr>
              <a:t>  </a:t>
            </a:r>
          </a:p>
        </p:txBody>
      </p:sp>
      <p:pic>
        <p:nvPicPr>
          <p:cNvPr id="10" name="Picture 2" descr="Illustration of a tree silhouette : Free Stock Photo"/>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44899" y="2501990"/>
            <a:ext cx="2120525" cy="406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040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5625"/>
            <a:ext cx="5410200" cy="3736975"/>
          </a:xfrm>
        </p:spPr>
        <p:txBody>
          <a:bodyPr/>
          <a:lstStyle/>
          <a:p>
            <a:pPr marL="514350" indent="-514350">
              <a:buFont typeface="+mj-lt"/>
              <a:buAutoNum type="arabicPeriod"/>
            </a:pPr>
            <a:r>
              <a:rPr lang="en-US" sz="2400" dirty="0">
                <a:latin typeface="Arial" panose="020B0604020202020204" pitchFamily="34" charset="0"/>
                <a:cs typeface="Arial" panose="020B0604020202020204" pitchFamily="34" charset="0"/>
              </a:rPr>
              <a:t>Local Contracting</a:t>
            </a:r>
          </a:p>
          <a:p>
            <a:pPr lvl="1"/>
            <a:r>
              <a:rPr lang="en-US" sz="2000" dirty="0">
                <a:latin typeface="Arial" panose="020B0604020202020204" pitchFamily="34" charset="0"/>
                <a:cs typeface="Arial" panose="020B0604020202020204" pitchFamily="34" charset="0"/>
              </a:rPr>
              <a:t>Defining Local</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514350" indent="-514350">
              <a:buFont typeface="+mj-lt"/>
              <a:buAutoNum type="arabicPeriod"/>
            </a:pPr>
            <a:r>
              <a:rPr lang="en-US" sz="2400" dirty="0">
                <a:latin typeface="Arial" panose="020B0604020202020204" pitchFamily="34" charset="0"/>
                <a:cs typeface="Arial" panose="020B0604020202020204" pitchFamily="34" charset="0"/>
              </a:rPr>
              <a:t>All-Lands/ Landscape scale</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514350" indent="-514350">
              <a:buFont typeface="+mj-lt"/>
              <a:buAutoNum type="arabicPeriod"/>
            </a:pPr>
            <a:r>
              <a:rPr lang="en-US" sz="2400" dirty="0">
                <a:latin typeface="Arial" panose="020B0604020202020204" pitchFamily="34" charset="0"/>
                <a:cs typeface="Arial" panose="020B0604020202020204" pitchFamily="34" charset="0"/>
              </a:rPr>
              <a:t>Identifying and Sharing Lessons Learned</a:t>
            </a:r>
          </a:p>
          <a:p>
            <a:endParaRPr lang="en-US" dirty="0">
              <a:latin typeface="Arial" panose="020B0604020202020204" pitchFamily="34" charset="0"/>
              <a:cs typeface="Arial" panose="020B0604020202020204" pitchFamily="34" charset="0"/>
            </a:endParaRPr>
          </a:p>
        </p:txBody>
      </p:sp>
      <p:sp>
        <p:nvSpPr>
          <p:cNvPr id="4" name="Rectangle 3"/>
          <p:cNvSpPr/>
          <p:nvPr/>
        </p:nvSpPr>
        <p:spPr>
          <a:xfrm>
            <a:off x="6380335" y="1825625"/>
            <a:ext cx="6096000" cy="2277547"/>
          </a:xfrm>
          <a:prstGeom prst="rect">
            <a:avLst/>
          </a:prstGeom>
        </p:spPr>
        <p:txBody>
          <a:bodyPr>
            <a:spAutoFit/>
          </a:bodyPr>
          <a:lstStyle/>
          <a:p>
            <a:pPr marL="514350" indent="-514350">
              <a:buFont typeface="+mj-lt"/>
              <a:buAutoNum type="arabicPeriod"/>
            </a:pPr>
            <a:r>
              <a:rPr lang="en-US" sz="2400" dirty="0">
                <a:solidFill>
                  <a:schemeClr val="accent4">
                    <a:lumMod val="40000"/>
                    <a:lumOff val="60000"/>
                  </a:schemeClr>
                </a:solidFill>
                <a:latin typeface="Arial" panose="020B0604020202020204" pitchFamily="34" charset="0"/>
                <a:cs typeface="Arial" panose="020B0604020202020204" pitchFamily="34" charset="0"/>
                <a:sym typeface="Wingdings" panose="05000000000000000000" pitchFamily="2" charset="2"/>
              </a:rPr>
              <a:t>Recent research (today’s meeting</a:t>
            </a:r>
            <a:r>
              <a:rPr lang="en-US" sz="2400" dirty="0" smtClean="0">
                <a:solidFill>
                  <a:schemeClr val="accent4">
                    <a:lumMod val="40000"/>
                    <a:lumOff val="60000"/>
                  </a:schemeClr>
                </a:solidFill>
                <a:latin typeface="Arial" panose="020B0604020202020204" pitchFamily="34" charset="0"/>
                <a:cs typeface="Arial" panose="020B0604020202020204" pitchFamily="34" charset="0"/>
                <a:sym typeface="Wingdings" panose="05000000000000000000" pitchFamily="2" charset="2"/>
              </a:rPr>
              <a:t>)</a:t>
            </a:r>
          </a:p>
          <a:p>
            <a:pPr marL="514350" indent="-514350">
              <a:buFont typeface="+mj-lt"/>
              <a:buAutoNum type="arabicPeriod"/>
            </a:pPr>
            <a:endParaRPr lang="en-US" dirty="0" smtClean="0">
              <a:solidFill>
                <a:schemeClr val="accent4">
                  <a:lumMod val="40000"/>
                  <a:lumOff val="60000"/>
                </a:schemeClr>
              </a:solidFill>
              <a:latin typeface="Arial" panose="020B0604020202020204" pitchFamily="34" charset="0"/>
              <a:cs typeface="Arial" panose="020B0604020202020204" pitchFamily="34" charset="0"/>
              <a:sym typeface="Wingdings" panose="05000000000000000000" pitchFamily="2" charset="2"/>
            </a:endParaRPr>
          </a:p>
          <a:p>
            <a:pPr marL="514350" indent="-514350">
              <a:buFont typeface="+mj-lt"/>
              <a:buAutoNum type="arabicPeriod"/>
            </a:pPr>
            <a:endParaRPr lang="en-US" sz="2400" dirty="0">
              <a:solidFill>
                <a:schemeClr val="accent4">
                  <a:lumMod val="40000"/>
                  <a:lumOff val="60000"/>
                </a:schemeClr>
              </a:solidFill>
              <a:latin typeface="Arial" panose="020B0604020202020204" pitchFamily="34" charset="0"/>
              <a:cs typeface="Arial" panose="020B0604020202020204" pitchFamily="34" charset="0"/>
              <a:sym typeface="Wingdings" panose="05000000000000000000" pitchFamily="2" charset="2"/>
            </a:endParaRPr>
          </a:p>
          <a:p>
            <a:pPr marL="514350" indent="-514350">
              <a:buFont typeface="+mj-lt"/>
              <a:buAutoNum type="arabicPeriod"/>
            </a:pPr>
            <a:r>
              <a:rPr lang="en-US" sz="2400" dirty="0">
                <a:solidFill>
                  <a:schemeClr val="accent4">
                    <a:lumMod val="40000"/>
                    <a:lumOff val="60000"/>
                  </a:schemeClr>
                </a:solidFill>
                <a:latin typeface="Arial" panose="020B0604020202020204" pitchFamily="34" charset="0"/>
                <a:cs typeface="Arial" panose="020B0604020202020204" pitchFamily="34" charset="0"/>
                <a:sym typeface="Wingdings" panose="05000000000000000000" pitchFamily="2" charset="2"/>
              </a:rPr>
              <a:t>All-Lands: </a:t>
            </a:r>
            <a:r>
              <a:rPr lang="en-US" sz="2400" dirty="0" smtClean="0">
                <a:solidFill>
                  <a:schemeClr val="accent4">
                    <a:lumMod val="40000"/>
                    <a:lumOff val="60000"/>
                  </a:schemeClr>
                </a:solidFill>
                <a:latin typeface="Arial" panose="020B0604020202020204" pitchFamily="34" charset="0"/>
                <a:cs typeface="Arial" panose="020B0604020202020204" pitchFamily="34" charset="0"/>
                <a:sym typeface="Wingdings" panose="05000000000000000000" pitchFamily="2" charset="2"/>
              </a:rPr>
              <a:t>2016/2017</a:t>
            </a:r>
          </a:p>
          <a:p>
            <a:pPr marL="514350" indent="-514350">
              <a:buFont typeface="+mj-lt"/>
              <a:buAutoNum type="arabicPeriod"/>
            </a:pPr>
            <a:endParaRPr lang="en-US" sz="2800" dirty="0">
              <a:solidFill>
                <a:schemeClr val="accent4">
                  <a:lumMod val="40000"/>
                  <a:lumOff val="60000"/>
                </a:schemeClr>
              </a:solidFill>
              <a:latin typeface="Arial" panose="020B0604020202020204" pitchFamily="34" charset="0"/>
              <a:cs typeface="Arial" panose="020B0604020202020204" pitchFamily="34" charset="0"/>
              <a:sym typeface="Wingdings" panose="05000000000000000000" pitchFamily="2" charset="2"/>
            </a:endParaRPr>
          </a:p>
          <a:p>
            <a:pPr marL="514350" indent="-514350">
              <a:buFont typeface="+mj-lt"/>
              <a:buAutoNum type="arabicPeriod"/>
            </a:pPr>
            <a:r>
              <a:rPr lang="en-US" sz="2400" dirty="0">
                <a:solidFill>
                  <a:schemeClr val="accent4">
                    <a:lumMod val="40000"/>
                    <a:lumOff val="60000"/>
                  </a:schemeClr>
                </a:solidFill>
                <a:latin typeface="Arial" panose="020B0604020202020204" pitchFamily="34" charset="0"/>
                <a:cs typeface="Arial" panose="020B0604020202020204" pitchFamily="34" charset="0"/>
                <a:sym typeface="Wingdings" panose="05000000000000000000" pitchFamily="2" charset="2"/>
              </a:rPr>
              <a:t>Lessons Learned: 2016/2017</a:t>
            </a:r>
          </a:p>
        </p:txBody>
      </p:sp>
      <p:sp>
        <p:nvSpPr>
          <p:cNvPr id="5" name="Title 1"/>
          <p:cNvSpPr txBox="1">
            <a:spLocks/>
          </p:cNvSpPr>
          <p:nvPr/>
        </p:nvSpPr>
        <p:spPr>
          <a:xfrm>
            <a:off x="2788267" y="303013"/>
            <a:ext cx="71841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latin typeface="Arial" panose="020B0604020202020204" pitchFamily="34" charset="0"/>
                <a:cs typeface="Arial" panose="020B0604020202020204" pitchFamily="34" charset="0"/>
              </a:rPr>
              <a:t>Key Issues Identified via SCALE, continued</a:t>
            </a:r>
            <a:endParaRPr lang="en-US"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1705" y="4458133"/>
            <a:ext cx="3437726" cy="2291817"/>
          </a:xfrm>
          <a:prstGeom prst="rect">
            <a:avLst/>
          </a:prstGeom>
        </p:spPr>
      </p:pic>
      <p:sp>
        <p:nvSpPr>
          <p:cNvPr id="6" name="Rectangle 5"/>
          <p:cNvSpPr/>
          <p:nvPr/>
        </p:nvSpPr>
        <p:spPr>
          <a:xfrm>
            <a:off x="7071705" y="6343306"/>
            <a:ext cx="3437726" cy="430887"/>
          </a:xfrm>
          <a:prstGeom prst="rect">
            <a:avLst/>
          </a:prstGeom>
          <a:solidFill>
            <a:schemeClr val="bg1">
              <a:alpha val="36000"/>
            </a:schemeClr>
          </a:solidFill>
        </p:spPr>
        <p:txBody>
          <a:bodyPr wrap="square">
            <a:spAutoFit/>
          </a:bodyPr>
          <a:lstStyle/>
          <a:p>
            <a:r>
              <a:rPr lang="en-US" sz="1100" dirty="0"/>
              <a:t>By Swanson Scott, U.S. Fish and Wildlife Service [Public domain], via Wikimedia Commons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478" y="4458133"/>
            <a:ext cx="3909491" cy="2254504"/>
          </a:xfrm>
          <a:prstGeom prst="rect">
            <a:avLst/>
          </a:prstGeom>
        </p:spPr>
      </p:pic>
      <p:sp>
        <p:nvSpPr>
          <p:cNvPr id="9" name="Rectangle 8"/>
          <p:cNvSpPr/>
          <p:nvPr/>
        </p:nvSpPr>
        <p:spPr>
          <a:xfrm>
            <a:off x="896440" y="6343305"/>
            <a:ext cx="4045566" cy="369332"/>
          </a:xfrm>
          <a:prstGeom prst="rect">
            <a:avLst/>
          </a:prstGeom>
        </p:spPr>
        <p:txBody>
          <a:bodyPr wrap="square">
            <a:spAutoFit/>
          </a:bodyPr>
          <a:lstStyle/>
          <a:p>
            <a:r>
              <a:rPr lang="en-US" sz="900" dirty="0"/>
              <a:t>By </a:t>
            </a:r>
            <a:r>
              <a:rPr lang="en-US" sz="900" dirty="0" err="1"/>
              <a:t>Hustvedt</a:t>
            </a:r>
            <a:r>
              <a:rPr lang="en-US" sz="900" dirty="0"/>
              <a:t> (Own work) [CC BY-SA 3.0 (http://creativecommons.org/licenses/by-sa/3.0) or GFDL (http://www.gnu.org/copyleft/fdl.html)], via Wikimedia Commons</a:t>
            </a:r>
          </a:p>
        </p:txBody>
      </p:sp>
    </p:spTree>
    <p:extLst>
      <p:ext uri="{BB962C8B-B14F-4D97-AF65-F5344CB8AC3E}">
        <p14:creationId xmlns:p14="http://schemas.microsoft.com/office/powerpoint/2010/main" val="361807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64" y="916289"/>
            <a:ext cx="10515600" cy="2707589"/>
          </a:xfrm>
        </p:spPr>
        <p:txBody>
          <a:bodyPr/>
          <a:lstStyle/>
          <a:p>
            <a:pPr algn="ctr"/>
            <a:r>
              <a:rPr lang="en-US" sz="6600" b="1" dirty="0" smtClean="0">
                <a:solidFill>
                  <a:schemeClr val="tx1">
                    <a:lumMod val="95000"/>
                  </a:schemeClr>
                </a:solidFill>
                <a:latin typeface="Arial" panose="020B0604020202020204" pitchFamily="34" charset="0"/>
                <a:cs typeface="Arial" panose="020B0604020202020204" pitchFamily="34" charset="0"/>
              </a:rPr>
              <a:t>Defining Local &amp; </a:t>
            </a:r>
            <a:br>
              <a:rPr lang="en-US" sz="6600" b="1" dirty="0" smtClean="0">
                <a:solidFill>
                  <a:schemeClr val="tx1">
                    <a:lumMod val="95000"/>
                  </a:schemeClr>
                </a:solidFill>
                <a:latin typeface="Arial" panose="020B0604020202020204" pitchFamily="34" charset="0"/>
                <a:cs typeface="Arial" panose="020B0604020202020204" pitchFamily="34" charset="0"/>
              </a:rPr>
            </a:br>
            <a:r>
              <a:rPr lang="en-US" sz="6600" b="1" dirty="0" smtClean="0">
                <a:solidFill>
                  <a:schemeClr val="tx1">
                    <a:lumMod val="95000"/>
                  </a:schemeClr>
                </a:solidFill>
                <a:latin typeface="Arial" panose="020B0604020202020204" pitchFamily="34" charset="0"/>
                <a:cs typeface="Arial" panose="020B0604020202020204" pitchFamily="34" charset="0"/>
              </a:rPr>
              <a:t>Local Contracting</a:t>
            </a:r>
            <a:br>
              <a:rPr lang="en-US" sz="6600" b="1" dirty="0" smtClean="0">
                <a:solidFill>
                  <a:schemeClr val="tx1">
                    <a:lumMod val="95000"/>
                  </a:schemeClr>
                </a:solidFill>
                <a:latin typeface="Arial" panose="020B0604020202020204" pitchFamily="34" charset="0"/>
                <a:cs typeface="Arial" panose="020B0604020202020204" pitchFamily="34" charset="0"/>
              </a:rPr>
            </a:br>
            <a:r>
              <a:rPr lang="en-US" sz="2800" i="1" dirty="0" smtClean="0">
                <a:solidFill>
                  <a:schemeClr val="tx1">
                    <a:lumMod val="95000"/>
                  </a:schemeClr>
                </a:solidFill>
                <a:latin typeface="Arial" panose="020B0604020202020204" pitchFamily="34" charset="0"/>
                <a:cs typeface="Arial" panose="020B0604020202020204" pitchFamily="34" charset="0"/>
              </a:rPr>
              <a:t>Two SCALE Research Initiatives</a:t>
            </a:r>
            <a:endParaRPr lang="en-US" dirty="0">
              <a:solidFill>
                <a:schemeClr val="tx1">
                  <a:lumMod val="95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7517" y="4216762"/>
            <a:ext cx="3254481" cy="8407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4805" y="5228720"/>
            <a:ext cx="1199904" cy="1331893"/>
          </a:xfrm>
          <a:prstGeom prst="rect">
            <a:avLst/>
          </a:prstGeom>
        </p:spPr>
      </p:pic>
    </p:spTree>
    <p:extLst>
      <p:ext uri="{BB962C8B-B14F-4D97-AF65-F5344CB8AC3E}">
        <p14:creationId xmlns:p14="http://schemas.microsoft.com/office/powerpoint/2010/main" val="1082680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95" y="249368"/>
            <a:ext cx="5295900" cy="1236663"/>
          </a:xfrm>
        </p:spPr>
        <p:txBody>
          <a:bodyPr>
            <a:normAutofit/>
          </a:bodyPr>
          <a:lstStyle/>
          <a:p>
            <a:r>
              <a:rPr lang="en-US" b="1" dirty="0" smtClean="0">
                <a:solidFill>
                  <a:schemeClr val="tx1">
                    <a:lumMod val="95000"/>
                  </a:schemeClr>
                </a:solidFill>
                <a:latin typeface="Arial" panose="020B0604020202020204" pitchFamily="34" charset="0"/>
                <a:cs typeface="Arial" panose="020B0604020202020204" pitchFamily="34" charset="0"/>
              </a:rPr>
              <a:t>Project Overview</a:t>
            </a:r>
            <a:endParaRPr lang="en-US" b="1" dirty="0">
              <a:solidFill>
                <a:schemeClr val="tx1">
                  <a:lumMod val="9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39656" y="1648413"/>
            <a:ext cx="4498521" cy="4852813"/>
          </a:xfrm>
        </p:spPr>
        <p:txBody>
          <a:bodyPr>
            <a:normAutofit/>
          </a:bodyPr>
          <a:lstStyle/>
          <a:p>
            <a:r>
              <a:rPr lang="en-US" dirty="0" smtClean="0">
                <a:solidFill>
                  <a:schemeClr val="tx1">
                    <a:lumMod val="95000"/>
                  </a:schemeClr>
                </a:solidFill>
                <a:latin typeface="Arial" panose="020B0604020202020204" pitchFamily="34" charset="0"/>
                <a:cs typeface="Arial" panose="020B0604020202020204" pitchFamily="34" charset="0"/>
              </a:rPr>
              <a:t>Project Origins</a:t>
            </a:r>
          </a:p>
          <a:p>
            <a:pPr marL="0" indent="0">
              <a:buNone/>
            </a:pPr>
            <a:endParaRPr lang="en-US" dirty="0" smtClean="0">
              <a:solidFill>
                <a:schemeClr val="tx1">
                  <a:lumMod val="95000"/>
                </a:schemeClr>
              </a:solidFill>
              <a:latin typeface="Arial" panose="020B0604020202020204" pitchFamily="34" charset="0"/>
              <a:cs typeface="Arial" panose="020B0604020202020204" pitchFamily="34" charset="0"/>
            </a:endParaRPr>
          </a:p>
          <a:p>
            <a:r>
              <a:rPr lang="en-US" dirty="0" smtClean="0">
                <a:solidFill>
                  <a:schemeClr val="tx1">
                    <a:lumMod val="95000"/>
                  </a:schemeClr>
                </a:solidFill>
                <a:latin typeface="Arial" panose="020B0604020202020204" pitchFamily="34" charset="0"/>
                <a:cs typeface="Arial" panose="020B0604020202020204" pitchFamily="34" charset="0"/>
              </a:rPr>
              <a:t>Research Scope</a:t>
            </a:r>
            <a:br>
              <a:rPr lang="en-US" dirty="0" smtClean="0">
                <a:solidFill>
                  <a:schemeClr val="tx1">
                    <a:lumMod val="95000"/>
                  </a:schemeClr>
                </a:solidFill>
                <a:latin typeface="Arial" panose="020B0604020202020204" pitchFamily="34" charset="0"/>
                <a:cs typeface="Arial" panose="020B0604020202020204" pitchFamily="34" charset="0"/>
              </a:rPr>
            </a:br>
            <a:endParaRPr lang="en-US" dirty="0" smtClean="0">
              <a:solidFill>
                <a:schemeClr val="tx1">
                  <a:lumMod val="95000"/>
                </a:schemeClr>
              </a:solidFill>
              <a:latin typeface="Arial" panose="020B0604020202020204" pitchFamily="34" charset="0"/>
              <a:cs typeface="Arial" panose="020B0604020202020204" pitchFamily="34" charset="0"/>
            </a:endParaRPr>
          </a:p>
          <a:p>
            <a:r>
              <a:rPr lang="en-US" dirty="0" smtClean="0">
                <a:solidFill>
                  <a:schemeClr val="tx1">
                    <a:lumMod val="95000"/>
                  </a:schemeClr>
                </a:solidFill>
                <a:latin typeface="Arial" panose="020B0604020202020204" pitchFamily="34" charset="0"/>
                <a:cs typeface="Arial" panose="020B0604020202020204" pitchFamily="34" charset="0"/>
              </a:rPr>
              <a:t>Purpose</a:t>
            </a:r>
          </a:p>
          <a:p>
            <a:pPr marL="0" indent="0">
              <a:buNone/>
            </a:pPr>
            <a:endParaRPr lang="en-US" dirty="0">
              <a:solidFill>
                <a:schemeClr val="tx1">
                  <a:lumMod val="95000"/>
                </a:schemeClr>
              </a:solidFill>
              <a:latin typeface="Arial" panose="020B0604020202020204" pitchFamily="34" charset="0"/>
              <a:cs typeface="Arial" panose="020B0604020202020204" pitchFamily="34" charset="0"/>
            </a:endParaRPr>
          </a:p>
        </p:txBody>
      </p:sp>
      <p:pic>
        <p:nvPicPr>
          <p:cNvPr id="12"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043" t="10405" b="1206"/>
          <a:stretch/>
        </p:blipFill>
        <p:spPr>
          <a:xfrm>
            <a:off x="6289498" y="249368"/>
            <a:ext cx="5721892" cy="6477000"/>
          </a:xfrm>
          <a:prstGeom prst="rect">
            <a:avLst/>
          </a:prstGeom>
        </p:spPr>
      </p:pic>
    </p:spTree>
    <p:extLst>
      <p:ext uri="{BB962C8B-B14F-4D97-AF65-F5344CB8AC3E}">
        <p14:creationId xmlns:p14="http://schemas.microsoft.com/office/powerpoint/2010/main" val="3211956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299" y="216353"/>
            <a:ext cx="11165133" cy="1325563"/>
          </a:xfrm>
        </p:spPr>
        <p:txBody>
          <a:bodyPr/>
          <a:lstStyle/>
          <a:p>
            <a:r>
              <a:rPr lang="en-US" b="1" dirty="0" smtClean="0">
                <a:latin typeface="Arial" panose="020B0604020202020204" pitchFamily="34" charset="0"/>
                <a:cs typeface="Arial" panose="020B0604020202020204" pitchFamily="34" charset="0"/>
              </a:rPr>
              <a:t>USFS Pacific Southwest Region’s Intent</a:t>
            </a:r>
            <a:endParaRPr lang="en-US"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l="46506" t="11218" r="18494" b="5627"/>
          <a:stretch/>
        </p:blipFill>
        <p:spPr>
          <a:xfrm>
            <a:off x="4264046" y="1541916"/>
            <a:ext cx="3663907" cy="4896466"/>
          </a:xfrm>
          <a:prstGeom prst="rect">
            <a:avLst/>
          </a:prstGeom>
        </p:spPr>
      </p:pic>
    </p:spTree>
    <p:extLst>
      <p:ext uri="{BB962C8B-B14F-4D97-AF65-F5344CB8AC3E}">
        <p14:creationId xmlns:p14="http://schemas.microsoft.com/office/powerpoint/2010/main" val="3312078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912" y="134112"/>
            <a:ext cx="5218176" cy="6589776"/>
          </a:xfrm>
          <a:prstGeom prst="rect">
            <a:avLst/>
          </a:prstGeom>
        </p:spPr>
      </p:pic>
    </p:spTree>
    <p:extLst>
      <p:ext uri="{BB962C8B-B14F-4D97-AF65-F5344CB8AC3E}">
        <p14:creationId xmlns:p14="http://schemas.microsoft.com/office/powerpoint/2010/main" val="3065959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144"/>
            <a:ext cx="9144000" cy="6839712"/>
          </a:xfrm>
          <a:prstGeom prst="rect">
            <a:avLst/>
          </a:prstGeom>
        </p:spPr>
      </p:pic>
    </p:spTree>
    <p:extLst>
      <p:ext uri="{BB962C8B-B14F-4D97-AF65-F5344CB8AC3E}">
        <p14:creationId xmlns:p14="http://schemas.microsoft.com/office/powerpoint/2010/main" val="4246577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64" t="850" r="2778" b="6372"/>
          <a:stretch/>
        </p:blipFill>
        <p:spPr>
          <a:xfrm>
            <a:off x="1783444" y="146957"/>
            <a:ext cx="4503056" cy="6496850"/>
          </a:xfrm>
          <a:prstGeom prst="rect">
            <a:avLst/>
          </a:prstGeom>
          <a:ln w="12700">
            <a:solidFill>
              <a:schemeClr val="tx1"/>
            </a:solidFill>
          </a:ln>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04" t="1141" r="634" b="6797"/>
          <a:stretch/>
        </p:blipFill>
        <p:spPr>
          <a:xfrm>
            <a:off x="6692900" y="146957"/>
            <a:ext cx="4593771" cy="6487954"/>
          </a:xfrm>
          <a:prstGeom prst="rect">
            <a:avLst/>
          </a:prstGeom>
          <a:ln w="12700">
            <a:solidFill>
              <a:schemeClr val="tx1"/>
            </a:solidFill>
          </a:ln>
        </p:spPr>
      </p:pic>
    </p:spTree>
    <p:extLst>
      <p:ext uri="{BB962C8B-B14F-4D97-AF65-F5344CB8AC3E}">
        <p14:creationId xmlns:p14="http://schemas.microsoft.com/office/powerpoint/2010/main" val="3040737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2952</TotalTime>
  <Words>650</Words>
  <Application>Microsoft Office PowerPoint</Application>
  <PresentationFormat>Widescreen</PresentationFormat>
  <Paragraphs>154</Paragraphs>
  <Slides>21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Cambria</vt:lpstr>
      <vt:lpstr>MS Mincho</vt:lpstr>
      <vt:lpstr>Times New Roman</vt:lpstr>
      <vt:lpstr>Wingdings</vt:lpstr>
      <vt:lpstr>Office Theme</vt:lpstr>
      <vt:lpstr>SCALE Sierra-to-California All-Lands Enhancement</vt:lpstr>
      <vt:lpstr>Key Issues Identified via SCALE</vt:lpstr>
      <vt:lpstr>PowerPoint Presentation</vt:lpstr>
      <vt:lpstr>Defining Local &amp;  Local Contracting Two SCALE Research Initiatives</vt:lpstr>
      <vt:lpstr>Project Overview</vt:lpstr>
      <vt:lpstr>USFS Pacific Southwest Region’s Intent</vt:lpstr>
      <vt:lpstr>PowerPoint Presentation</vt:lpstr>
      <vt:lpstr>PowerPoint Presentation</vt:lpstr>
      <vt:lpstr>PowerPoint Presentation</vt:lpstr>
      <vt:lpstr>Local Benefit Evaluation Process</vt:lpstr>
      <vt:lpstr>PowerPoint Presentation</vt:lpstr>
      <vt:lpstr>Types of Federal Acquisitions</vt:lpstr>
      <vt:lpstr>[Program-Relating Components]</vt:lpstr>
      <vt:lpstr>Initial Contracting Questions</vt:lpstr>
      <vt:lpstr>PowerPoint Presentation</vt:lpstr>
      <vt:lpstr>PowerPoint Presentation</vt:lpstr>
      <vt:lpstr>PowerPoint Presentation</vt:lpstr>
      <vt:lpstr>Implementation</vt:lpstr>
      <vt:lpstr>PowerPoint Presentation</vt:lpstr>
      <vt:lpstr>PATHWAY TO SERVICE CONTRACTS Opportunities for Collaborative Input in Yellow</vt:lpstr>
      <vt:lpstr>Defining Local and Local Contracting</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Jolley</dc:creator>
  <cp:lastModifiedBy>Allison Jolley</cp:lastModifiedBy>
  <cp:revision>67</cp:revision>
  <cp:lastPrinted>2015-03-24T00:17:16Z</cp:lastPrinted>
  <dcterms:created xsi:type="dcterms:W3CDTF">2015-03-11T16:47:58Z</dcterms:created>
  <dcterms:modified xsi:type="dcterms:W3CDTF">2016-04-15T18:00:49Z</dcterms:modified>
</cp:coreProperties>
</file>